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6" r:id="rId9"/>
    <p:sldId id="263" r:id="rId10"/>
    <p:sldId id="262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906000" cy="6858000" type="A4"/>
  <p:notesSz cx="6858000" cy="9144000"/>
  <p:defaultTextStyle>
    <a:defPPr>
      <a:defRPr lang="fr-FR"/>
    </a:defPPr>
    <a:lvl1pPr marL="0" algn="l" defTabSz="957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791" algn="l" defTabSz="957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583" algn="l" defTabSz="957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374" algn="l" defTabSz="957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165" algn="l" defTabSz="957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3957" algn="l" defTabSz="957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2749" algn="l" defTabSz="957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1540" algn="l" defTabSz="957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0331" algn="l" defTabSz="957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2" autoAdjust="0"/>
    <p:restoredTop sz="94660"/>
  </p:normalViewPr>
  <p:slideViewPr>
    <p:cSldViewPr>
      <p:cViewPr varScale="1">
        <p:scale>
          <a:sx n="82" d="100"/>
          <a:sy n="82" d="100"/>
        </p:scale>
        <p:origin x="-474" y="-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85D81-15AD-43E3-9FE2-0A74600FF10F}" type="doc">
      <dgm:prSet loTypeId="urn:microsoft.com/office/officeart/2009/layout/CircleArrowProcess" loCatId="cycle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3690AF9B-AE2D-47D7-B22E-63EAA67F1DC6}">
      <dgm:prSet phldrT="[Texte]"/>
      <dgm:spPr/>
      <dgm:t>
        <a:bodyPr/>
        <a:lstStyle/>
        <a:p>
          <a:r>
            <a:rPr lang="fr-FR" dirty="0" smtClean="0"/>
            <a:t>Interrogation et collecte</a:t>
          </a:r>
          <a:endParaRPr lang="fr-FR" dirty="0"/>
        </a:p>
      </dgm:t>
    </dgm:pt>
    <dgm:pt modelId="{4D17C320-B9CD-4E51-8D6D-9671498F5102}" type="parTrans" cxnId="{FF6249E3-D395-484B-A4E6-7EDBEFC2058E}">
      <dgm:prSet/>
      <dgm:spPr/>
      <dgm:t>
        <a:bodyPr/>
        <a:lstStyle/>
        <a:p>
          <a:endParaRPr lang="fr-FR"/>
        </a:p>
      </dgm:t>
    </dgm:pt>
    <dgm:pt modelId="{AFF8FADF-613B-4AF8-93E8-DEA3DB392138}" type="sibTrans" cxnId="{FF6249E3-D395-484B-A4E6-7EDBEFC2058E}">
      <dgm:prSet/>
      <dgm:spPr/>
      <dgm:t>
        <a:bodyPr/>
        <a:lstStyle/>
        <a:p>
          <a:endParaRPr lang="fr-FR"/>
        </a:p>
      </dgm:t>
    </dgm:pt>
    <dgm:pt modelId="{E3A1AAD8-7CE7-49FD-A794-13F7A519B28F}">
      <dgm:prSet phldrT="[Texte]"/>
      <dgm:spPr/>
      <dgm:t>
        <a:bodyPr/>
        <a:lstStyle/>
        <a:p>
          <a:r>
            <a:rPr lang="fr-FR" dirty="0" smtClean="0"/>
            <a:t>Vérification, sélection et présentation</a:t>
          </a:r>
          <a:endParaRPr lang="fr-FR" dirty="0"/>
        </a:p>
      </dgm:t>
    </dgm:pt>
    <dgm:pt modelId="{719E714C-7B1A-4142-A738-E7A64945BB98}" type="parTrans" cxnId="{8AD38AD9-BB8B-40BC-8A86-27A958CFBC84}">
      <dgm:prSet/>
      <dgm:spPr/>
      <dgm:t>
        <a:bodyPr/>
        <a:lstStyle/>
        <a:p>
          <a:endParaRPr lang="fr-FR"/>
        </a:p>
      </dgm:t>
    </dgm:pt>
    <dgm:pt modelId="{557F9488-AF13-4B8A-B97B-FFEF56537CFB}" type="sibTrans" cxnId="{8AD38AD9-BB8B-40BC-8A86-27A958CFBC84}">
      <dgm:prSet/>
      <dgm:spPr/>
      <dgm:t>
        <a:bodyPr/>
        <a:lstStyle/>
        <a:p>
          <a:endParaRPr lang="fr-FR"/>
        </a:p>
      </dgm:t>
    </dgm:pt>
    <dgm:pt modelId="{7DCB0C6E-EF3E-4E02-B332-0457C03A5023}">
      <dgm:prSet phldrT="[Texte]"/>
      <dgm:spPr/>
      <dgm:t>
        <a:bodyPr/>
        <a:lstStyle/>
        <a:p>
          <a:r>
            <a:rPr lang="fr-FR" dirty="0" smtClean="0"/>
            <a:t>Connexion au système et envoi</a:t>
          </a:r>
          <a:endParaRPr lang="fr-FR" dirty="0"/>
        </a:p>
      </dgm:t>
    </dgm:pt>
    <dgm:pt modelId="{1A5761D6-C294-4986-AA3A-DADFFB8150C6}" type="parTrans" cxnId="{39ED8EDB-536C-4149-8716-6CCC3B1B1EED}">
      <dgm:prSet/>
      <dgm:spPr/>
      <dgm:t>
        <a:bodyPr/>
        <a:lstStyle/>
        <a:p>
          <a:endParaRPr lang="fr-FR"/>
        </a:p>
      </dgm:t>
    </dgm:pt>
    <dgm:pt modelId="{BF7CAF72-1A5B-4495-BA89-F9D1E11A7D3D}" type="sibTrans" cxnId="{39ED8EDB-536C-4149-8716-6CCC3B1B1EED}">
      <dgm:prSet/>
      <dgm:spPr/>
      <dgm:t>
        <a:bodyPr/>
        <a:lstStyle/>
        <a:p>
          <a:endParaRPr lang="fr-FR"/>
        </a:p>
      </dgm:t>
    </dgm:pt>
    <dgm:pt modelId="{6E17ED0C-8BA7-4E69-B711-1C5443EC9C8E}" type="pres">
      <dgm:prSet presAssocID="{9B985D81-15AD-43E3-9FE2-0A74600FF10F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28D6C839-A358-492D-B240-EA551E1FF68F}" type="pres">
      <dgm:prSet presAssocID="{3690AF9B-AE2D-47D7-B22E-63EAA67F1DC6}" presName="Accent1" presStyleCnt="0"/>
      <dgm:spPr/>
    </dgm:pt>
    <dgm:pt modelId="{0983AE06-40D0-4E2A-91BE-C595F1A5747B}" type="pres">
      <dgm:prSet presAssocID="{3690AF9B-AE2D-47D7-B22E-63EAA67F1DC6}" presName="Accent" presStyleLbl="node1" presStyleIdx="0" presStyleCnt="3"/>
      <dgm:spPr/>
    </dgm:pt>
    <dgm:pt modelId="{C79357A3-C140-4792-A0FB-CF530DB756AD}" type="pres">
      <dgm:prSet presAssocID="{3690AF9B-AE2D-47D7-B22E-63EAA67F1DC6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43D7659-F318-49E9-AC67-73FA6506DD4B}" type="pres">
      <dgm:prSet presAssocID="{E3A1AAD8-7CE7-49FD-A794-13F7A519B28F}" presName="Accent2" presStyleCnt="0"/>
      <dgm:spPr/>
    </dgm:pt>
    <dgm:pt modelId="{A9449561-0735-4D14-BBB3-A08D725EAB41}" type="pres">
      <dgm:prSet presAssocID="{E3A1AAD8-7CE7-49FD-A794-13F7A519B28F}" presName="Accent" presStyleLbl="node1" presStyleIdx="1" presStyleCnt="3"/>
      <dgm:spPr/>
    </dgm:pt>
    <dgm:pt modelId="{676190B2-1655-4783-9058-809524A55194}" type="pres">
      <dgm:prSet presAssocID="{E3A1AAD8-7CE7-49FD-A794-13F7A519B28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E04284-531C-4F08-A1C5-93C8EF686FD5}" type="pres">
      <dgm:prSet presAssocID="{7DCB0C6E-EF3E-4E02-B332-0457C03A5023}" presName="Accent3" presStyleCnt="0"/>
      <dgm:spPr/>
    </dgm:pt>
    <dgm:pt modelId="{CC2BE8E5-984E-4ABC-AD7C-301580CF7402}" type="pres">
      <dgm:prSet presAssocID="{7DCB0C6E-EF3E-4E02-B332-0457C03A5023}" presName="Accent" presStyleLbl="node1" presStyleIdx="2" presStyleCnt="3"/>
      <dgm:spPr/>
    </dgm:pt>
    <dgm:pt modelId="{B237D2DA-C8BB-459A-A640-A516C7E86191}" type="pres">
      <dgm:prSet presAssocID="{7DCB0C6E-EF3E-4E02-B332-0457C03A502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F3CA2EA-CCF6-4C84-9846-8632A4EFA913}" type="presOf" srcId="{3690AF9B-AE2D-47D7-B22E-63EAA67F1DC6}" destId="{C79357A3-C140-4792-A0FB-CF530DB756AD}" srcOrd="0" destOrd="0" presId="urn:microsoft.com/office/officeart/2009/layout/CircleArrowProcess"/>
    <dgm:cxn modelId="{FC0F61BA-4176-45E4-A73A-F97B38E544FF}" type="presOf" srcId="{9B985D81-15AD-43E3-9FE2-0A74600FF10F}" destId="{6E17ED0C-8BA7-4E69-B711-1C5443EC9C8E}" srcOrd="0" destOrd="0" presId="urn:microsoft.com/office/officeart/2009/layout/CircleArrowProcess"/>
    <dgm:cxn modelId="{6A296582-C150-4A8C-86A1-EEB9183F0CC8}" type="presOf" srcId="{E3A1AAD8-7CE7-49FD-A794-13F7A519B28F}" destId="{676190B2-1655-4783-9058-809524A55194}" srcOrd="0" destOrd="0" presId="urn:microsoft.com/office/officeart/2009/layout/CircleArrowProcess"/>
    <dgm:cxn modelId="{FF6249E3-D395-484B-A4E6-7EDBEFC2058E}" srcId="{9B985D81-15AD-43E3-9FE2-0A74600FF10F}" destId="{3690AF9B-AE2D-47D7-B22E-63EAA67F1DC6}" srcOrd="0" destOrd="0" parTransId="{4D17C320-B9CD-4E51-8D6D-9671498F5102}" sibTransId="{AFF8FADF-613B-4AF8-93E8-DEA3DB392138}"/>
    <dgm:cxn modelId="{39ED8EDB-536C-4149-8716-6CCC3B1B1EED}" srcId="{9B985D81-15AD-43E3-9FE2-0A74600FF10F}" destId="{7DCB0C6E-EF3E-4E02-B332-0457C03A5023}" srcOrd="2" destOrd="0" parTransId="{1A5761D6-C294-4986-AA3A-DADFFB8150C6}" sibTransId="{BF7CAF72-1A5B-4495-BA89-F9D1E11A7D3D}"/>
    <dgm:cxn modelId="{8AD38AD9-BB8B-40BC-8A86-27A958CFBC84}" srcId="{9B985D81-15AD-43E3-9FE2-0A74600FF10F}" destId="{E3A1AAD8-7CE7-49FD-A794-13F7A519B28F}" srcOrd="1" destOrd="0" parTransId="{719E714C-7B1A-4142-A738-E7A64945BB98}" sibTransId="{557F9488-AF13-4B8A-B97B-FFEF56537CFB}"/>
    <dgm:cxn modelId="{0644F252-BE16-4199-B107-3BB836D4BDBC}" type="presOf" srcId="{7DCB0C6E-EF3E-4E02-B332-0457C03A5023}" destId="{B237D2DA-C8BB-459A-A640-A516C7E86191}" srcOrd="0" destOrd="0" presId="urn:microsoft.com/office/officeart/2009/layout/CircleArrowProcess"/>
    <dgm:cxn modelId="{48FEC703-DFB9-4B95-B574-8FA641200EFE}" type="presParOf" srcId="{6E17ED0C-8BA7-4E69-B711-1C5443EC9C8E}" destId="{28D6C839-A358-492D-B240-EA551E1FF68F}" srcOrd="0" destOrd="0" presId="urn:microsoft.com/office/officeart/2009/layout/CircleArrowProcess"/>
    <dgm:cxn modelId="{499853AE-AE8E-4F11-B55E-A08AEC68298D}" type="presParOf" srcId="{28D6C839-A358-492D-B240-EA551E1FF68F}" destId="{0983AE06-40D0-4E2A-91BE-C595F1A5747B}" srcOrd="0" destOrd="0" presId="urn:microsoft.com/office/officeart/2009/layout/CircleArrowProcess"/>
    <dgm:cxn modelId="{5720D954-35D2-48CD-95A8-021AB05E4FA8}" type="presParOf" srcId="{6E17ED0C-8BA7-4E69-B711-1C5443EC9C8E}" destId="{C79357A3-C140-4792-A0FB-CF530DB756AD}" srcOrd="1" destOrd="0" presId="urn:microsoft.com/office/officeart/2009/layout/CircleArrowProcess"/>
    <dgm:cxn modelId="{C3F5015E-997B-4C72-BBC0-2C5D3D2116CF}" type="presParOf" srcId="{6E17ED0C-8BA7-4E69-B711-1C5443EC9C8E}" destId="{F43D7659-F318-49E9-AC67-73FA6506DD4B}" srcOrd="2" destOrd="0" presId="urn:microsoft.com/office/officeart/2009/layout/CircleArrowProcess"/>
    <dgm:cxn modelId="{F60AACDB-BEFB-450C-BC14-0EB64C0F88CC}" type="presParOf" srcId="{F43D7659-F318-49E9-AC67-73FA6506DD4B}" destId="{A9449561-0735-4D14-BBB3-A08D725EAB41}" srcOrd="0" destOrd="0" presId="urn:microsoft.com/office/officeart/2009/layout/CircleArrowProcess"/>
    <dgm:cxn modelId="{FEDDB946-825B-440B-B371-ADF56BE61019}" type="presParOf" srcId="{6E17ED0C-8BA7-4E69-B711-1C5443EC9C8E}" destId="{676190B2-1655-4783-9058-809524A55194}" srcOrd="3" destOrd="0" presId="urn:microsoft.com/office/officeart/2009/layout/CircleArrowProcess"/>
    <dgm:cxn modelId="{56D38AD2-84C8-4E74-86A5-1C33CB7D6A60}" type="presParOf" srcId="{6E17ED0C-8BA7-4E69-B711-1C5443EC9C8E}" destId="{57E04284-531C-4F08-A1C5-93C8EF686FD5}" srcOrd="4" destOrd="0" presId="urn:microsoft.com/office/officeart/2009/layout/CircleArrowProcess"/>
    <dgm:cxn modelId="{95D7DC7A-418A-4535-98CE-74E71366141E}" type="presParOf" srcId="{57E04284-531C-4F08-A1C5-93C8EF686FD5}" destId="{CC2BE8E5-984E-4ABC-AD7C-301580CF7402}" srcOrd="0" destOrd="0" presId="urn:microsoft.com/office/officeart/2009/layout/CircleArrowProcess"/>
    <dgm:cxn modelId="{AE110E94-1444-4242-99F3-73305CF28370}" type="presParOf" srcId="{6E17ED0C-8BA7-4E69-B711-1C5443EC9C8E}" destId="{B237D2DA-C8BB-459A-A640-A516C7E8619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3AE06-40D0-4E2A-91BE-C595F1A5747B}">
      <dsp:nvSpPr>
        <dsp:cNvPr id="0" name=""/>
        <dsp:cNvSpPr/>
      </dsp:nvSpPr>
      <dsp:spPr>
        <a:xfrm>
          <a:off x="1019215" y="1048055"/>
          <a:ext cx="1763835" cy="176410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9357A3-C140-4792-A0FB-CF530DB756AD}">
      <dsp:nvSpPr>
        <dsp:cNvPr id="0" name=""/>
        <dsp:cNvSpPr/>
      </dsp:nvSpPr>
      <dsp:spPr>
        <a:xfrm>
          <a:off x="1409081" y="1684950"/>
          <a:ext cx="980129" cy="489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Interrogation et collecte</a:t>
          </a:r>
          <a:endParaRPr lang="fr-FR" sz="1100" kern="1200" dirty="0"/>
        </a:p>
      </dsp:txBody>
      <dsp:txXfrm>
        <a:off x="1409081" y="1684950"/>
        <a:ext cx="980129" cy="489947"/>
      </dsp:txXfrm>
    </dsp:sp>
    <dsp:sp modelId="{A9449561-0735-4D14-BBB3-A08D725EAB41}">
      <dsp:nvSpPr>
        <dsp:cNvPr id="0" name=""/>
        <dsp:cNvSpPr/>
      </dsp:nvSpPr>
      <dsp:spPr>
        <a:xfrm>
          <a:off x="529316" y="2061664"/>
          <a:ext cx="1763835" cy="176410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6190B2-1655-4783-9058-809524A55194}">
      <dsp:nvSpPr>
        <dsp:cNvPr id="0" name=""/>
        <dsp:cNvSpPr/>
      </dsp:nvSpPr>
      <dsp:spPr>
        <a:xfrm>
          <a:off x="921169" y="2704422"/>
          <a:ext cx="980129" cy="489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Vérification, sélection et présentation</a:t>
          </a:r>
          <a:endParaRPr lang="fr-FR" sz="1100" kern="1200" dirty="0"/>
        </a:p>
      </dsp:txBody>
      <dsp:txXfrm>
        <a:off x="921169" y="2704422"/>
        <a:ext cx="980129" cy="489947"/>
      </dsp:txXfrm>
    </dsp:sp>
    <dsp:sp modelId="{CC2BE8E5-984E-4ABC-AD7C-301580CF7402}">
      <dsp:nvSpPr>
        <dsp:cNvPr id="0" name=""/>
        <dsp:cNvSpPr/>
      </dsp:nvSpPr>
      <dsp:spPr>
        <a:xfrm>
          <a:off x="1144754" y="3196568"/>
          <a:ext cx="1515408" cy="151601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7D2DA-C8BB-459A-A640-A516C7E86191}">
      <dsp:nvSpPr>
        <dsp:cNvPr id="0" name=""/>
        <dsp:cNvSpPr/>
      </dsp:nvSpPr>
      <dsp:spPr>
        <a:xfrm>
          <a:off x="1411400" y="3725360"/>
          <a:ext cx="980129" cy="489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Connexion au système et envoi</a:t>
          </a:r>
          <a:endParaRPr lang="fr-FR" sz="1100" kern="1200" dirty="0"/>
        </a:p>
      </dsp:txBody>
      <dsp:txXfrm>
        <a:off x="1411400" y="3725360"/>
        <a:ext cx="980129" cy="489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8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3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2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1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0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60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83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0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822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879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758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363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1516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9395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7274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515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303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84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45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791" indent="0">
              <a:buNone/>
              <a:defRPr sz="2100" b="1"/>
            </a:lvl2pPr>
            <a:lvl3pPr marL="957583" indent="0">
              <a:buNone/>
              <a:defRPr sz="1900" b="1"/>
            </a:lvl3pPr>
            <a:lvl4pPr marL="1436374" indent="0">
              <a:buNone/>
              <a:defRPr sz="1700" b="1"/>
            </a:lvl4pPr>
            <a:lvl5pPr marL="1915165" indent="0">
              <a:buNone/>
              <a:defRPr sz="1700" b="1"/>
            </a:lvl5pPr>
            <a:lvl6pPr marL="2393957" indent="0">
              <a:buNone/>
              <a:defRPr sz="1700" b="1"/>
            </a:lvl6pPr>
            <a:lvl7pPr marL="2872749" indent="0">
              <a:buNone/>
              <a:defRPr sz="1700" b="1"/>
            </a:lvl7pPr>
            <a:lvl8pPr marL="3351540" indent="0">
              <a:buNone/>
              <a:defRPr sz="1700" b="1"/>
            </a:lvl8pPr>
            <a:lvl9pPr marL="3830331" indent="0">
              <a:buNone/>
              <a:defRPr sz="17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791" indent="0">
              <a:buNone/>
              <a:defRPr sz="2100" b="1"/>
            </a:lvl2pPr>
            <a:lvl3pPr marL="957583" indent="0">
              <a:buNone/>
              <a:defRPr sz="1900" b="1"/>
            </a:lvl3pPr>
            <a:lvl4pPr marL="1436374" indent="0">
              <a:buNone/>
              <a:defRPr sz="1700" b="1"/>
            </a:lvl4pPr>
            <a:lvl5pPr marL="1915165" indent="0">
              <a:buNone/>
              <a:defRPr sz="1700" b="1"/>
            </a:lvl5pPr>
            <a:lvl6pPr marL="2393957" indent="0">
              <a:buNone/>
              <a:defRPr sz="1700" b="1"/>
            </a:lvl6pPr>
            <a:lvl7pPr marL="2872749" indent="0">
              <a:buNone/>
              <a:defRPr sz="1700" b="1"/>
            </a:lvl7pPr>
            <a:lvl8pPr marL="3351540" indent="0">
              <a:buNone/>
              <a:defRPr sz="1700" b="1"/>
            </a:lvl8pPr>
            <a:lvl9pPr marL="3830331" indent="0">
              <a:buNone/>
              <a:defRPr sz="17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40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5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4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791" indent="0">
              <a:buNone/>
              <a:defRPr sz="1300"/>
            </a:lvl2pPr>
            <a:lvl3pPr marL="957583" indent="0">
              <a:buNone/>
              <a:defRPr sz="1100"/>
            </a:lvl3pPr>
            <a:lvl4pPr marL="1436374" indent="0">
              <a:buNone/>
              <a:defRPr sz="900"/>
            </a:lvl4pPr>
            <a:lvl5pPr marL="1915165" indent="0">
              <a:buNone/>
              <a:defRPr sz="900"/>
            </a:lvl5pPr>
            <a:lvl6pPr marL="2393957" indent="0">
              <a:buNone/>
              <a:defRPr sz="900"/>
            </a:lvl6pPr>
            <a:lvl7pPr marL="2872749" indent="0">
              <a:buNone/>
              <a:defRPr sz="900"/>
            </a:lvl7pPr>
            <a:lvl8pPr marL="3351540" indent="0">
              <a:buNone/>
              <a:defRPr sz="900"/>
            </a:lvl8pPr>
            <a:lvl9pPr marL="3830331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44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791" indent="0">
              <a:buNone/>
              <a:defRPr sz="2900"/>
            </a:lvl2pPr>
            <a:lvl3pPr marL="957583" indent="0">
              <a:buNone/>
              <a:defRPr sz="2500"/>
            </a:lvl3pPr>
            <a:lvl4pPr marL="1436374" indent="0">
              <a:buNone/>
              <a:defRPr sz="2100"/>
            </a:lvl4pPr>
            <a:lvl5pPr marL="1915165" indent="0">
              <a:buNone/>
              <a:defRPr sz="2100"/>
            </a:lvl5pPr>
            <a:lvl6pPr marL="2393957" indent="0">
              <a:buNone/>
              <a:defRPr sz="2100"/>
            </a:lvl6pPr>
            <a:lvl7pPr marL="2872749" indent="0">
              <a:buNone/>
              <a:defRPr sz="2100"/>
            </a:lvl7pPr>
            <a:lvl8pPr marL="3351540" indent="0">
              <a:buNone/>
              <a:defRPr sz="2100"/>
            </a:lvl8pPr>
            <a:lvl9pPr marL="3830331" indent="0">
              <a:buNone/>
              <a:defRPr sz="21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791" indent="0">
              <a:buNone/>
              <a:defRPr sz="1300"/>
            </a:lvl2pPr>
            <a:lvl3pPr marL="957583" indent="0">
              <a:buNone/>
              <a:defRPr sz="1100"/>
            </a:lvl3pPr>
            <a:lvl4pPr marL="1436374" indent="0">
              <a:buNone/>
              <a:defRPr sz="900"/>
            </a:lvl4pPr>
            <a:lvl5pPr marL="1915165" indent="0">
              <a:buNone/>
              <a:defRPr sz="900"/>
            </a:lvl5pPr>
            <a:lvl6pPr marL="2393957" indent="0">
              <a:buNone/>
              <a:defRPr sz="900"/>
            </a:lvl6pPr>
            <a:lvl7pPr marL="2872749" indent="0">
              <a:buNone/>
              <a:defRPr sz="900"/>
            </a:lvl7pPr>
            <a:lvl8pPr marL="3351540" indent="0">
              <a:buNone/>
              <a:defRPr sz="900"/>
            </a:lvl8pPr>
            <a:lvl9pPr marL="3830331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46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5759" tIns="47879" rIns="95759" bIns="47879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5759" tIns="47879" rIns="95759" bIns="47879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5759" tIns="47879" rIns="95759" bIns="47879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1ECAC-6A98-45A7-A221-1A6365AB3654}" type="datetimeFigureOut">
              <a:rPr lang="fr-FR" smtClean="0"/>
              <a:pPr/>
              <a:t>28/02/2011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5759" tIns="47879" rIns="95759" bIns="47879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5759" tIns="47879" rIns="95759" bIns="47879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D95FA-23E6-4355-9E14-8829F2C668C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45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57583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094" indent="-359094" algn="l" defTabSz="957583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8036" indent="-299244" algn="l" defTabSz="957583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6979" indent="-239396" algn="l" defTabSz="957583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5770" indent="-239396" algn="l" defTabSz="9575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561" indent="-239396" algn="l" defTabSz="957583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353" indent="-239396" algn="l" defTabSz="9575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144" indent="-239396" algn="l" defTabSz="9575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0935" indent="-239396" algn="l" defTabSz="9575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69727" indent="-239396" algn="l" defTabSz="9575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5758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91" algn="l" defTabSz="95758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583" algn="l" defTabSz="95758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374" algn="l" defTabSz="95758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165" algn="l" defTabSz="95758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3957" algn="l" defTabSz="95758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2749" algn="l" defTabSz="95758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1540" algn="l" defTabSz="95758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0331" algn="l" defTabSz="95758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1.png"/><Relationship Id="rId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2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14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12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gif"/><Relationship Id="rId4" Type="http://schemas.openxmlformats.org/officeDocument/2006/relationships/image" Target="../media/image15.gif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40532" y="711994"/>
            <a:ext cx="1547650" cy="683753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4250" tIns="49010" rIns="94250" bIns="49010">
            <a:spAutoFit/>
          </a:bodyPr>
          <a:lstStyle>
            <a:defPPr>
              <a:defRPr lang="en-GB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  <a:defRPr/>
            </a:pPr>
            <a:r>
              <a:rPr lang="en-US" dirty="0" smtClean="0">
                <a:solidFill>
                  <a:schemeClr val="accent2"/>
                </a:solidFill>
              </a:rPr>
              <a:t>Association de </a:t>
            </a:r>
            <a:r>
              <a:rPr lang="en-US" dirty="0" err="1" smtClean="0">
                <a:solidFill>
                  <a:schemeClr val="accent2"/>
                </a:solidFill>
              </a:rPr>
              <a:t>dépistage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Connecteur droit avec flèche 4"/>
          <p:cNvCxnSpPr>
            <a:stCxn id="4" idx="3"/>
            <a:endCxn id="6" idx="1"/>
          </p:cNvCxnSpPr>
          <p:nvPr/>
        </p:nvCxnSpPr>
        <p:spPr bwMode="auto">
          <a:xfrm flipV="1">
            <a:off x="2288182" y="1036250"/>
            <a:ext cx="2490608" cy="1762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Documents and Settings\Paul\Local Settings\Temporary Internet Files\Content.IE5\IEJ6YZK0\MCj0434900000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790" y="749644"/>
            <a:ext cx="620978" cy="57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14"/>
          <p:cNvSpPr txBox="1">
            <a:spLocks noChangeArrowheads="1"/>
          </p:cNvSpPr>
          <p:nvPr/>
        </p:nvSpPr>
        <p:spPr bwMode="auto">
          <a:xfrm>
            <a:off x="2995722" y="713582"/>
            <a:ext cx="1190456" cy="98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59" tIns="47879" rIns="95759" bIns="47879">
            <a:spAutoFit/>
          </a:bodyPr>
          <a:lstStyle>
            <a:defPPr>
              <a:defRPr lang="en-GB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700" dirty="0">
                <a:latin typeface="Cambria"/>
              </a:rPr>
              <a:t>①</a:t>
            </a:r>
            <a:endParaRPr lang="fr-FR" sz="1700" dirty="0"/>
          </a:p>
          <a:p>
            <a:pPr algn="ctr" eaLnBrk="1" hangingPunct="1">
              <a:buFontTx/>
              <a:buNone/>
            </a:pPr>
            <a:r>
              <a:rPr lang="en-US" sz="1700" dirty="0"/>
              <a:t>Invitation: </a:t>
            </a:r>
          </a:p>
          <a:p>
            <a:pPr algn="ctr" eaLnBrk="1" hangingPunct="1">
              <a:buFontTx/>
              <a:buNone/>
            </a:pPr>
            <a:r>
              <a:rPr lang="en-US" sz="1700" dirty="0">
                <a:latin typeface="Arial"/>
                <a:cs typeface="Arial"/>
              </a:rPr>
              <a:t>♀</a:t>
            </a:r>
            <a:r>
              <a:rPr lang="en-US" sz="1700" dirty="0"/>
              <a:t>&gt; 50</a:t>
            </a:r>
          </a:p>
        </p:txBody>
      </p:sp>
      <p:pic>
        <p:nvPicPr>
          <p:cNvPr id="8" name="Picture 3" descr="C:\Documents and Settings\Paul\Local Settings\Temporary Internet Files\Content.IE5\X5J37636\MCj0339194000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35" y="1986758"/>
            <a:ext cx="694689" cy="64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avec flèche 8"/>
          <p:cNvCxnSpPr>
            <a:stCxn id="6" idx="2"/>
            <a:endCxn id="8" idx="0"/>
          </p:cNvCxnSpPr>
          <p:nvPr/>
        </p:nvCxnSpPr>
        <p:spPr bwMode="auto">
          <a:xfrm>
            <a:off x="5089278" y="1322856"/>
            <a:ext cx="0" cy="66390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19"/>
          <p:cNvSpPr txBox="1">
            <a:spLocks noChangeArrowheads="1"/>
          </p:cNvSpPr>
          <p:nvPr/>
        </p:nvSpPr>
        <p:spPr bwMode="auto">
          <a:xfrm>
            <a:off x="4640966" y="1330262"/>
            <a:ext cx="2303929" cy="35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59" tIns="47879" rIns="95759" bIns="47879">
            <a:spAutoFit/>
          </a:bodyPr>
          <a:lstStyle>
            <a:defPPr>
              <a:defRPr lang="en-GB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US" sz="1700" dirty="0">
                <a:latin typeface="Cambria"/>
              </a:rPr>
              <a:t>②    </a:t>
            </a:r>
            <a:r>
              <a:rPr lang="en-US" sz="1700" dirty="0" err="1"/>
              <a:t>Mammographie</a:t>
            </a:r>
            <a:endParaRPr lang="en-US" sz="1700" dirty="0"/>
          </a:p>
        </p:txBody>
      </p:sp>
      <p:cxnSp>
        <p:nvCxnSpPr>
          <p:cNvPr id="11" name="Connecteur droit avec flèche 20"/>
          <p:cNvCxnSpPr>
            <a:stCxn id="8" idx="1"/>
            <a:endCxn id="4" idx="2"/>
          </p:cNvCxnSpPr>
          <p:nvPr/>
        </p:nvCxnSpPr>
        <p:spPr bwMode="auto">
          <a:xfrm rot="10800000">
            <a:off x="1514357" y="1395748"/>
            <a:ext cx="3227578" cy="911637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20"/>
          <p:cNvCxnSpPr/>
          <p:nvPr/>
        </p:nvCxnSpPr>
        <p:spPr bwMode="auto">
          <a:xfrm>
            <a:off x="1060252" y="1369220"/>
            <a:ext cx="4710510" cy="2389187"/>
          </a:xfrm>
          <a:prstGeom prst="bentConnector3">
            <a:avLst>
              <a:gd name="adj1" fmla="val 0"/>
            </a:avLst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C:\Documents and Settings\Paul\Local Settings\Temporary Internet Files\Content.IE5\NJJ8XNNK\MCj0433830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761" y="3232944"/>
            <a:ext cx="1140221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necteur droit avec flèche 34"/>
          <p:cNvCxnSpPr>
            <a:stCxn id="6" idx="3"/>
          </p:cNvCxnSpPr>
          <p:nvPr/>
        </p:nvCxnSpPr>
        <p:spPr bwMode="auto">
          <a:xfrm>
            <a:off x="5399767" y="1036250"/>
            <a:ext cx="1511215" cy="2722156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37"/>
          <p:cNvSpPr txBox="1">
            <a:spLocks noChangeArrowheads="1"/>
          </p:cNvSpPr>
          <p:nvPr/>
        </p:nvSpPr>
        <p:spPr bwMode="auto">
          <a:xfrm>
            <a:off x="6063126" y="4279106"/>
            <a:ext cx="925961" cy="38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59" tIns="47879" rIns="95759" bIns="47879">
            <a:spAutoFit/>
          </a:bodyPr>
          <a:lstStyle>
            <a:defPPr>
              <a:defRPr lang="en-GB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Biopsy</a:t>
            </a:r>
          </a:p>
        </p:txBody>
      </p:sp>
      <p:pic>
        <p:nvPicPr>
          <p:cNvPr id="17" name="Picture 6" descr="C:\Documents and Settings\Paul\Local Settings\Temporary Internet Files\Content.IE5\X5J37636\MCj0432620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848" y="4802981"/>
            <a:ext cx="914929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Connecteur droit avec flèche 34"/>
          <p:cNvCxnSpPr>
            <a:stCxn id="17" idx="0"/>
            <a:endCxn id="6" idx="0"/>
          </p:cNvCxnSpPr>
          <p:nvPr/>
        </p:nvCxnSpPr>
        <p:spPr bwMode="auto">
          <a:xfrm rot="16200000" flipV="1">
            <a:off x="4426629" y="1412296"/>
            <a:ext cx="4053337" cy="2728035"/>
          </a:xfrm>
          <a:prstGeom prst="bentConnector3">
            <a:avLst>
              <a:gd name="adj1" fmla="val 105640"/>
            </a:avLst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2"/>
          </p:cNvCxnSpPr>
          <p:nvPr/>
        </p:nvCxnSpPr>
        <p:spPr bwMode="auto">
          <a:xfrm>
            <a:off x="6526107" y="4668187"/>
            <a:ext cx="833741" cy="55706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47"/>
          <p:cNvSpPr txBox="1">
            <a:spLocks noChangeArrowheads="1"/>
          </p:cNvSpPr>
          <p:nvPr/>
        </p:nvSpPr>
        <p:spPr bwMode="auto">
          <a:xfrm>
            <a:off x="6788877" y="5511006"/>
            <a:ext cx="2290763" cy="68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59" tIns="47879" rIns="95759" bIns="47879">
            <a:spAutoFit/>
          </a:bodyPr>
          <a:lstStyle>
            <a:defPPr>
              <a:defRPr lang="en-GB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dirty="0" smtClean="0"/>
              <a:t>Rapport </a:t>
            </a:r>
            <a:r>
              <a:rPr lang="en-US" dirty="0" err="1" smtClean="0"/>
              <a:t>Anatomo-Pathologique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1063691" y="4815681"/>
            <a:ext cx="1604566" cy="88380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4250" tIns="49010" rIns="94250" bIns="49010">
            <a:spAutoFit/>
          </a:bodyPr>
          <a:lstStyle>
            <a:defPPr>
              <a:defRPr lang="en-GB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  <a:defRPr/>
            </a:pPr>
            <a:r>
              <a:rPr lang="en-US" sz="1700" dirty="0" err="1">
                <a:solidFill>
                  <a:schemeClr val="accent2"/>
                </a:solidFill>
              </a:rPr>
              <a:t>Cercle</a:t>
            </a:r>
            <a:r>
              <a:rPr lang="en-US" sz="1700" dirty="0">
                <a:solidFill>
                  <a:schemeClr val="accent2"/>
                </a:solidFill>
              </a:rPr>
              <a:t> du </a:t>
            </a:r>
            <a:r>
              <a:rPr lang="en-US" sz="1700" dirty="0" err="1">
                <a:solidFill>
                  <a:schemeClr val="accent2"/>
                </a:solidFill>
              </a:rPr>
              <a:t>traitement</a:t>
            </a:r>
            <a:r>
              <a:rPr lang="en-US" sz="1700" dirty="0">
                <a:solidFill>
                  <a:schemeClr val="accent2"/>
                </a:solidFill>
              </a:rPr>
              <a:t> du cancer</a:t>
            </a:r>
          </a:p>
        </p:txBody>
      </p:sp>
      <p:cxnSp>
        <p:nvCxnSpPr>
          <p:cNvPr id="23" name="Connecteur droit avec flèche 22"/>
          <p:cNvCxnSpPr>
            <a:endCxn id="21" idx="3"/>
          </p:cNvCxnSpPr>
          <p:nvPr/>
        </p:nvCxnSpPr>
        <p:spPr bwMode="auto">
          <a:xfrm flipH="1">
            <a:off x="2668257" y="5225259"/>
            <a:ext cx="4691591" cy="323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14"/>
          <p:cNvSpPr txBox="1">
            <a:spLocks noChangeArrowheads="1"/>
          </p:cNvSpPr>
          <p:nvPr/>
        </p:nvSpPr>
        <p:spPr bwMode="auto">
          <a:xfrm>
            <a:off x="3091876" y="6381328"/>
            <a:ext cx="2283704" cy="35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59" tIns="47879" rIns="95759" bIns="47879">
            <a:spAutoFit/>
          </a:bodyPr>
          <a:lstStyle>
            <a:defPPr>
              <a:defRPr lang="en-GB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700" dirty="0">
                <a:latin typeface="Cambria"/>
              </a:rPr>
              <a:t>①②③④⑤⑥⑦⑧</a:t>
            </a:r>
            <a:endParaRPr lang="en-US" sz="1700" dirty="0"/>
          </a:p>
        </p:txBody>
      </p:sp>
      <p:sp>
        <p:nvSpPr>
          <p:cNvPr id="42" name="ZoneTexte 19"/>
          <p:cNvSpPr txBox="1">
            <a:spLocks noChangeArrowheads="1"/>
          </p:cNvSpPr>
          <p:nvPr/>
        </p:nvSpPr>
        <p:spPr bwMode="auto">
          <a:xfrm>
            <a:off x="1977265" y="1988840"/>
            <a:ext cx="2303929" cy="67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59" tIns="47879" rIns="95759" bIns="47879">
            <a:spAutoFit/>
          </a:bodyPr>
          <a:lstStyle>
            <a:defPPr>
              <a:defRPr lang="en-GB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Char char="•"/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700" dirty="0">
                <a:latin typeface="Cambria"/>
              </a:rPr>
              <a:t>③</a:t>
            </a:r>
          </a:p>
          <a:p>
            <a:pPr algn="ctr">
              <a:buNone/>
            </a:pPr>
            <a:r>
              <a:rPr lang="en-US" sz="1700" dirty="0" err="1">
                <a:latin typeface="Cambria"/>
              </a:rPr>
              <a:t>Relecture</a:t>
            </a:r>
            <a:endParaRPr lang="en-US" sz="1700" dirty="0"/>
          </a:p>
        </p:txBody>
      </p:sp>
      <p:sp>
        <p:nvSpPr>
          <p:cNvPr id="43" name="Ellipse 42"/>
          <p:cNvSpPr/>
          <p:nvPr/>
        </p:nvSpPr>
        <p:spPr>
          <a:xfrm>
            <a:off x="272480" y="225065"/>
            <a:ext cx="156017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59" tIns="47879" rIns="95759" bIns="47879" rtlCol="0" anchor="ctr"/>
          <a:lstStyle/>
          <a:p>
            <a:pPr algn="ctr"/>
            <a:endParaRPr lang="fr-FR"/>
          </a:p>
        </p:txBody>
      </p:sp>
      <p:cxnSp>
        <p:nvCxnSpPr>
          <p:cNvPr id="44" name="Connecteur droit avec flèche 43"/>
          <p:cNvCxnSpPr>
            <a:stCxn id="43" idx="5"/>
          </p:cNvCxnSpPr>
          <p:nvPr/>
        </p:nvCxnSpPr>
        <p:spPr bwMode="auto">
          <a:xfrm>
            <a:off x="405649" y="347991"/>
            <a:ext cx="334883" cy="36559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01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03" y="1755548"/>
            <a:ext cx="454299" cy="463092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2597335" y="1056984"/>
            <a:ext cx="454299" cy="463092"/>
            <a:chOff x="7463153" y="2696498"/>
            <a:chExt cx="565938" cy="62297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153" y="2696498"/>
              <a:ext cx="565938" cy="622971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182" y="2852936"/>
              <a:ext cx="261881" cy="252000"/>
            </a:xfrm>
            <a:prstGeom prst="rect">
              <a:avLst/>
            </a:prstGeom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0" y="1873075"/>
            <a:ext cx="440445" cy="407867"/>
          </a:xfrm>
          <a:prstGeom prst="rect">
            <a:avLst/>
          </a:prstGeom>
        </p:spPr>
      </p:pic>
      <p:cxnSp>
        <p:nvCxnSpPr>
          <p:cNvPr id="25" name="Connecteur droit avec flèche 24"/>
          <p:cNvCxnSpPr>
            <a:stCxn id="12" idx="2"/>
            <a:endCxn id="19" idx="0"/>
          </p:cNvCxnSpPr>
          <p:nvPr/>
        </p:nvCxnSpPr>
        <p:spPr>
          <a:xfrm>
            <a:off x="2824485" y="1520076"/>
            <a:ext cx="2268" cy="23547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5342986" y="5004447"/>
            <a:ext cx="1410315" cy="844808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Database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backhand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31240" y="2802789"/>
            <a:ext cx="2419208" cy="354954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Certification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Authorities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161926" y="1056984"/>
            <a:ext cx="454299" cy="463092"/>
            <a:chOff x="7463153" y="1124744"/>
            <a:chExt cx="565938" cy="62297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153" y="1124744"/>
              <a:ext cx="565938" cy="622971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182" y="1268760"/>
              <a:ext cx="261881" cy="252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1928664" y="1056984"/>
            <a:ext cx="454299" cy="463092"/>
            <a:chOff x="7463153" y="1921127"/>
            <a:chExt cx="565938" cy="62297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153" y="1921127"/>
              <a:ext cx="565938" cy="622971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182" y="2060848"/>
              <a:ext cx="261881" cy="252000"/>
            </a:xfrm>
            <a:prstGeom prst="rect">
              <a:avLst/>
            </a:prstGeom>
          </p:spPr>
        </p:pic>
      </p:grpSp>
      <p:grpSp>
        <p:nvGrpSpPr>
          <p:cNvPr id="7" name="Groupe 6"/>
          <p:cNvGrpSpPr/>
          <p:nvPr/>
        </p:nvGrpSpPr>
        <p:grpSpPr>
          <a:xfrm>
            <a:off x="431240" y="1056984"/>
            <a:ext cx="454299" cy="463092"/>
            <a:chOff x="7463153" y="3501008"/>
            <a:chExt cx="565938" cy="622971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153" y="3501008"/>
              <a:ext cx="565938" cy="622971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182" y="3645024"/>
              <a:ext cx="261881" cy="252000"/>
            </a:xfrm>
            <a:prstGeom prst="rect">
              <a:avLst/>
            </a:prstGeom>
          </p:spPr>
        </p:pic>
      </p:grpSp>
      <p:pic>
        <p:nvPicPr>
          <p:cNvPr id="26" name="Imag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0" y="1755548"/>
            <a:ext cx="454299" cy="463092"/>
          </a:xfrm>
          <a:prstGeom prst="rect">
            <a:avLst/>
          </a:prstGeom>
        </p:spPr>
      </p:pic>
      <p:cxnSp>
        <p:nvCxnSpPr>
          <p:cNvPr id="27" name="Connecteur droit avec flèche 26"/>
          <p:cNvCxnSpPr>
            <a:endCxn id="26" idx="0"/>
          </p:cNvCxnSpPr>
          <p:nvPr/>
        </p:nvCxnSpPr>
        <p:spPr>
          <a:xfrm>
            <a:off x="656122" y="1520076"/>
            <a:ext cx="2268" cy="23547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8" y="1928062"/>
            <a:ext cx="405389" cy="319708"/>
          </a:xfrm>
          <a:prstGeom prst="rect">
            <a:avLst/>
          </a:prstGeom>
        </p:spPr>
      </p:pic>
      <p:cxnSp>
        <p:nvCxnSpPr>
          <p:cNvPr id="30" name="Connecteur droit avec flèche 29"/>
          <p:cNvCxnSpPr>
            <a:stCxn id="29" idx="2"/>
            <a:endCxn id="15" idx="3"/>
          </p:cNvCxnSpPr>
          <p:nvPr/>
        </p:nvCxnSpPr>
        <p:spPr>
          <a:xfrm>
            <a:off x="757463" y="2247770"/>
            <a:ext cx="883381" cy="55501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9" idx="2"/>
            <a:endCxn id="15" idx="3"/>
          </p:cNvCxnSpPr>
          <p:nvPr/>
        </p:nvCxnSpPr>
        <p:spPr>
          <a:xfrm flipH="1">
            <a:off x="1640844" y="2280942"/>
            <a:ext cx="1012099" cy="5218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4" idx="2"/>
            <a:endCxn id="15" idx="3"/>
          </p:cNvCxnSpPr>
          <p:nvPr/>
        </p:nvCxnSpPr>
        <p:spPr>
          <a:xfrm>
            <a:off x="1389076" y="1520076"/>
            <a:ext cx="251768" cy="128271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8" idx="2"/>
            <a:endCxn id="15" idx="3"/>
          </p:cNvCxnSpPr>
          <p:nvPr/>
        </p:nvCxnSpPr>
        <p:spPr>
          <a:xfrm flipH="1">
            <a:off x="1640844" y="1520076"/>
            <a:ext cx="514970" cy="128271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64" y="2656032"/>
            <a:ext cx="1411769" cy="1506757"/>
          </a:xfrm>
          <a:prstGeom prst="rect">
            <a:avLst/>
          </a:prstGeom>
        </p:spPr>
      </p:pic>
      <p:sp>
        <p:nvSpPr>
          <p:cNvPr id="45" name="ZoneTexte 44"/>
          <p:cNvSpPr txBox="1"/>
          <p:nvPr/>
        </p:nvSpPr>
        <p:spPr>
          <a:xfrm>
            <a:off x="4461718" y="4070216"/>
            <a:ext cx="1490956" cy="477500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VOMS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Core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50" name="Flèche vers le bas 49"/>
          <p:cNvSpPr/>
          <p:nvPr/>
        </p:nvSpPr>
        <p:spPr>
          <a:xfrm flipV="1">
            <a:off x="4654004" y="4510111"/>
            <a:ext cx="597993" cy="57507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ylindre 3"/>
          <p:cNvSpPr/>
          <p:nvPr/>
        </p:nvSpPr>
        <p:spPr>
          <a:xfrm>
            <a:off x="4599860" y="4941168"/>
            <a:ext cx="706280" cy="864768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Double flèche horizontale 54"/>
          <p:cNvSpPr/>
          <p:nvPr/>
        </p:nvSpPr>
        <p:spPr>
          <a:xfrm>
            <a:off x="3105158" y="2883508"/>
            <a:ext cx="1249463" cy="416445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56"/>
          <p:cNvCxnSpPr/>
          <p:nvPr/>
        </p:nvCxnSpPr>
        <p:spPr>
          <a:xfrm>
            <a:off x="3987051" y="620688"/>
            <a:ext cx="3506487" cy="49685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e 69"/>
          <p:cNvGrpSpPr/>
          <p:nvPr/>
        </p:nvGrpSpPr>
        <p:grpSpPr>
          <a:xfrm rot="3300687">
            <a:off x="3994148" y="2540783"/>
            <a:ext cx="3369656" cy="594853"/>
            <a:chOff x="6521376" y="2016086"/>
            <a:chExt cx="1479663" cy="290692"/>
          </a:xfrm>
        </p:grpSpPr>
        <p:cxnSp>
          <p:nvCxnSpPr>
            <p:cNvPr id="64" name="Connecteur droit avec flèche 63"/>
            <p:cNvCxnSpPr/>
            <p:nvPr/>
          </p:nvCxnSpPr>
          <p:spPr>
            <a:xfrm>
              <a:off x="6521376" y="201608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/>
            <p:nvPr/>
          </p:nvCxnSpPr>
          <p:spPr>
            <a:xfrm>
              <a:off x="6817308" y="201608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/>
            <p:cNvCxnSpPr/>
            <p:nvPr/>
          </p:nvCxnSpPr>
          <p:spPr>
            <a:xfrm>
              <a:off x="7409173" y="201608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7113240" y="201608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>
              <a:off x="7705105" y="201608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>
              <a:off x="8001039" y="201608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Image 7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57" y="822924"/>
            <a:ext cx="488932" cy="814888"/>
          </a:xfrm>
          <a:prstGeom prst="rect">
            <a:avLst/>
          </a:prstGeom>
        </p:spPr>
      </p:pic>
      <p:sp>
        <p:nvSpPr>
          <p:cNvPr id="72" name="ZoneTexte 71"/>
          <p:cNvSpPr txBox="1"/>
          <p:nvPr/>
        </p:nvSpPr>
        <p:spPr>
          <a:xfrm>
            <a:off x="5930121" y="764704"/>
            <a:ext cx="2571529" cy="844808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User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authentication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and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requests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grpSp>
        <p:nvGrpSpPr>
          <p:cNvPr id="73" name="Groupe 72"/>
          <p:cNvGrpSpPr/>
          <p:nvPr/>
        </p:nvGrpSpPr>
        <p:grpSpPr>
          <a:xfrm>
            <a:off x="6076116" y="1873075"/>
            <a:ext cx="1203294" cy="859616"/>
            <a:chOff x="5128236" y="4944440"/>
            <a:chExt cx="2417052" cy="1650856"/>
          </a:xfrm>
        </p:grpSpPr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936" y="4944440"/>
              <a:ext cx="1467352" cy="1408658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281" y="5067961"/>
              <a:ext cx="1467352" cy="1408658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236" y="5186638"/>
              <a:ext cx="1467352" cy="1408658"/>
            </a:xfrm>
            <a:prstGeom prst="rect">
              <a:avLst/>
            </a:prstGeom>
          </p:spPr>
        </p:pic>
      </p:grpSp>
      <p:sp>
        <p:nvSpPr>
          <p:cNvPr id="77" name="ZoneTexte 76"/>
          <p:cNvSpPr txBox="1"/>
          <p:nvPr/>
        </p:nvSpPr>
        <p:spPr>
          <a:xfrm>
            <a:off x="7545288" y="1943388"/>
            <a:ext cx="2243666" cy="477500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Job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authorisation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80" name="Cylindre 79"/>
          <p:cNvSpPr/>
          <p:nvPr/>
        </p:nvSpPr>
        <p:spPr>
          <a:xfrm>
            <a:off x="6980722" y="3068960"/>
            <a:ext cx="418249" cy="458851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Image 7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34" y="3351279"/>
            <a:ext cx="755777" cy="718593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22" y="3376363"/>
            <a:ext cx="755777" cy="718593"/>
          </a:xfrm>
          <a:prstGeom prst="rect">
            <a:avLst/>
          </a:prstGeom>
        </p:spPr>
      </p:pic>
      <p:sp>
        <p:nvSpPr>
          <p:cNvPr id="81" name="ZoneTexte 80"/>
          <p:cNvSpPr txBox="1"/>
          <p:nvPr/>
        </p:nvSpPr>
        <p:spPr>
          <a:xfrm>
            <a:off x="7736499" y="2918993"/>
            <a:ext cx="2052455" cy="1946731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Data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access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authorisation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algn="ctr"/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Rights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management</a:t>
            </a:r>
          </a:p>
        </p:txBody>
      </p:sp>
      <p:cxnSp>
        <p:nvCxnSpPr>
          <p:cNvPr id="52" name="Connecteur droit avec flèche 51"/>
          <p:cNvCxnSpPr>
            <a:stCxn id="60" idx="1"/>
            <a:endCxn id="54" idx="3"/>
          </p:cNvCxnSpPr>
          <p:nvPr/>
        </p:nvCxnSpPr>
        <p:spPr>
          <a:xfrm flipH="1">
            <a:off x="1071507" y="4510112"/>
            <a:ext cx="709047" cy="62247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369464" y="5471780"/>
            <a:ext cx="983136" cy="477500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Admin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63" name="Double flèche horizontale 62"/>
          <p:cNvSpPr/>
          <p:nvPr/>
        </p:nvSpPr>
        <p:spPr>
          <a:xfrm>
            <a:off x="3098811" y="4058545"/>
            <a:ext cx="1249463" cy="416445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Virage 33"/>
          <p:cNvSpPr/>
          <p:nvPr/>
        </p:nvSpPr>
        <p:spPr>
          <a:xfrm flipV="1">
            <a:off x="2288704" y="4437112"/>
            <a:ext cx="2232248" cy="1223143"/>
          </a:xfrm>
          <a:prstGeom prst="bentArrow">
            <a:avLst>
              <a:gd name="adj1" fmla="val 14988"/>
              <a:gd name="adj2" fmla="val 20194"/>
              <a:gd name="adj3" fmla="val 22680"/>
              <a:gd name="adj4" fmla="val 60019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462297" y="4032612"/>
            <a:ext cx="2636514" cy="477500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VOMS Administration</a:t>
            </a:r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" y="4725144"/>
            <a:ext cx="488932" cy="8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837680"/>
            <a:ext cx="709135" cy="673903"/>
          </a:xfrm>
          <a:prstGeom prst="rect">
            <a:avLst/>
          </a:prstGeom>
        </p:spPr>
      </p:pic>
      <p:sp>
        <p:nvSpPr>
          <p:cNvPr id="57" name="Rectangle à coins arrondis 56"/>
          <p:cNvSpPr/>
          <p:nvPr/>
        </p:nvSpPr>
        <p:spPr>
          <a:xfrm>
            <a:off x="5229737" y="692696"/>
            <a:ext cx="2802892" cy="1873334"/>
          </a:xfrm>
          <a:prstGeom prst="roundRect">
            <a:avLst/>
          </a:prstGeom>
          <a:solidFill>
            <a:schemeClr val="bg1"/>
          </a:solidFill>
          <a:ln w="57150"/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2730565" y="3062176"/>
            <a:ext cx="3073623" cy="213599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cxnSp>
        <p:nvCxnSpPr>
          <p:cNvPr id="140" name="Connecteur droit avec flèche 139"/>
          <p:cNvCxnSpPr/>
          <p:nvPr/>
        </p:nvCxnSpPr>
        <p:spPr>
          <a:xfrm flipV="1">
            <a:off x="4782272" y="1921258"/>
            <a:ext cx="1244756" cy="194696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Imag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1" y="1201037"/>
            <a:ext cx="783790" cy="423537"/>
          </a:xfrm>
          <a:prstGeom prst="rect">
            <a:avLst/>
          </a:prstGeom>
        </p:spPr>
      </p:pic>
      <p:sp>
        <p:nvSpPr>
          <p:cNvPr id="68" name="Rectangle à coins arrondis 67"/>
          <p:cNvSpPr/>
          <p:nvPr/>
        </p:nvSpPr>
        <p:spPr>
          <a:xfrm>
            <a:off x="323429" y="802904"/>
            <a:ext cx="2860518" cy="1873542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cxnSp>
        <p:nvCxnSpPr>
          <p:cNvPr id="139" name="Connecteur droit avec flèche 138"/>
          <p:cNvCxnSpPr/>
          <p:nvPr/>
        </p:nvCxnSpPr>
        <p:spPr>
          <a:xfrm flipH="1" flipV="1">
            <a:off x="2777131" y="1779716"/>
            <a:ext cx="1686484" cy="25218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24" y="3820564"/>
            <a:ext cx="768496" cy="676583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631" y="3573016"/>
            <a:ext cx="950193" cy="38048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21594000" lon="21594000" rev="0"/>
            </a:camera>
            <a:lightRig rig="threePt" dir="t"/>
          </a:scene3d>
        </p:spPr>
      </p:pic>
      <p:sp>
        <p:nvSpPr>
          <p:cNvPr id="59" name="Ellipse 58"/>
          <p:cNvSpPr/>
          <p:nvPr/>
        </p:nvSpPr>
        <p:spPr>
          <a:xfrm>
            <a:off x="6027028" y="1309499"/>
            <a:ext cx="467754" cy="47021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60" name="Ellipse 59"/>
          <p:cNvSpPr/>
          <p:nvPr/>
        </p:nvSpPr>
        <p:spPr>
          <a:xfrm>
            <a:off x="6576259" y="1502811"/>
            <a:ext cx="467754" cy="470218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61" name="Ellipse 60"/>
          <p:cNvSpPr/>
          <p:nvPr/>
        </p:nvSpPr>
        <p:spPr>
          <a:xfrm>
            <a:off x="6850874" y="1164514"/>
            <a:ext cx="467754" cy="47021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62" name="Ellipse 61"/>
          <p:cNvSpPr/>
          <p:nvPr/>
        </p:nvSpPr>
        <p:spPr>
          <a:xfrm>
            <a:off x="7400130" y="1361188"/>
            <a:ext cx="467754" cy="4702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51" y="1296363"/>
            <a:ext cx="713975" cy="604536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69" name="Ellipse 68"/>
          <p:cNvSpPr/>
          <p:nvPr/>
        </p:nvSpPr>
        <p:spPr>
          <a:xfrm>
            <a:off x="1137112" y="1419775"/>
            <a:ext cx="477371" cy="47027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70" name="Ellipse 69"/>
          <p:cNvSpPr/>
          <p:nvPr/>
        </p:nvSpPr>
        <p:spPr>
          <a:xfrm>
            <a:off x="1833586" y="1519259"/>
            <a:ext cx="477371" cy="4702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71" name="Ellipse 70"/>
          <p:cNvSpPr/>
          <p:nvPr/>
        </p:nvSpPr>
        <p:spPr>
          <a:xfrm>
            <a:off x="1977897" y="1274775"/>
            <a:ext cx="477371" cy="47027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72" name="Ellipse 71"/>
          <p:cNvSpPr/>
          <p:nvPr/>
        </p:nvSpPr>
        <p:spPr>
          <a:xfrm>
            <a:off x="2538445" y="1471470"/>
            <a:ext cx="477371" cy="470270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pic>
        <p:nvPicPr>
          <p:cNvPr id="73" name="Imag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0" y="1406639"/>
            <a:ext cx="728653" cy="604603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60" y="2153839"/>
            <a:ext cx="848657" cy="411065"/>
          </a:xfrm>
          <a:prstGeom prst="rect">
            <a:avLst/>
          </a:prstGeom>
        </p:spPr>
      </p:pic>
      <p:sp>
        <p:nvSpPr>
          <p:cNvPr id="78" name="Rectangle à coins arrondis 77"/>
          <p:cNvSpPr/>
          <p:nvPr/>
        </p:nvSpPr>
        <p:spPr>
          <a:xfrm>
            <a:off x="3061524" y="1503862"/>
            <a:ext cx="2802892" cy="257321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1" name="Ellipse 80"/>
          <p:cNvSpPr/>
          <p:nvPr/>
        </p:nvSpPr>
        <p:spPr>
          <a:xfrm>
            <a:off x="3995861" y="2410958"/>
            <a:ext cx="467754" cy="47021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91" y="2410958"/>
            <a:ext cx="660749" cy="604536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84" name="Ellipse 83"/>
          <p:cNvSpPr/>
          <p:nvPr/>
        </p:nvSpPr>
        <p:spPr>
          <a:xfrm>
            <a:off x="3739394" y="2818374"/>
            <a:ext cx="467754" cy="470218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85" name="Ellipse 84"/>
          <p:cNvSpPr/>
          <p:nvPr/>
        </p:nvSpPr>
        <p:spPr>
          <a:xfrm>
            <a:off x="4739067" y="2276872"/>
            <a:ext cx="467754" cy="4702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86" name="Ellipse 85"/>
          <p:cNvSpPr/>
          <p:nvPr/>
        </p:nvSpPr>
        <p:spPr>
          <a:xfrm>
            <a:off x="4548395" y="2729370"/>
            <a:ext cx="467754" cy="47021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grpSp>
        <p:nvGrpSpPr>
          <p:cNvPr id="36" name="Groupe 35"/>
          <p:cNvGrpSpPr/>
          <p:nvPr/>
        </p:nvGrpSpPr>
        <p:grpSpPr>
          <a:xfrm>
            <a:off x="6958690" y="1684570"/>
            <a:ext cx="1375079" cy="908572"/>
            <a:chOff x="8277525" y="2348879"/>
            <a:chExt cx="1644027" cy="1187287"/>
          </a:xfrm>
        </p:grpSpPr>
        <p:sp>
          <p:nvSpPr>
            <p:cNvPr id="52" name="Nuage 51"/>
            <p:cNvSpPr/>
            <p:nvPr/>
          </p:nvSpPr>
          <p:spPr>
            <a:xfrm>
              <a:off x="8277525" y="2348879"/>
              <a:ext cx="1644027" cy="1187287"/>
            </a:xfrm>
            <a:prstGeom prst="cloud">
              <a:avLst/>
            </a:prstGeom>
            <a:solidFill>
              <a:schemeClr val="tx2">
                <a:lumMod val="20000"/>
                <a:lumOff val="80000"/>
              </a:schemeClr>
            </a:solidFill>
            <a:scene3d>
              <a:camera prst="isometricOffAxis2Left"/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8" name="Groupe 57"/>
            <p:cNvGrpSpPr/>
            <p:nvPr/>
          </p:nvGrpSpPr>
          <p:grpSpPr>
            <a:xfrm>
              <a:off x="8535368" y="2556306"/>
              <a:ext cx="502992" cy="549417"/>
              <a:chOff x="3916459" y="2204864"/>
              <a:chExt cx="1324573" cy="1413178"/>
            </a:xfrm>
            <a:scene3d>
              <a:camera prst="isometricOffAxis2Left"/>
              <a:lightRig rig="threePt" dir="t"/>
            </a:scene3d>
          </p:grpSpPr>
          <p:grpSp>
            <p:nvGrpSpPr>
              <p:cNvPr id="99" name="Groupe 98"/>
              <p:cNvGrpSpPr/>
              <p:nvPr/>
            </p:nvGrpSpPr>
            <p:grpSpPr>
              <a:xfrm>
                <a:off x="3916459" y="2890485"/>
                <a:ext cx="1324573" cy="727557"/>
                <a:chOff x="5128236" y="4944440"/>
                <a:chExt cx="2417052" cy="1650856"/>
              </a:xfrm>
            </p:grpSpPr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7936" y="4944440"/>
                  <a:ext cx="1467352" cy="1408658"/>
                </a:xfrm>
                <a:prstGeom prst="rect">
                  <a:avLst/>
                </a:prstGeom>
              </p:spPr>
            </p:pic>
            <p:pic>
              <p:nvPicPr>
                <p:cNvPr id="105" name="Image 104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281" y="5067961"/>
                  <a:ext cx="1467352" cy="1408658"/>
                </a:xfrm>
                <a:prstGeom prst="rect">
                  <a:avLst/>
                </a:prstGeom>
              </p:spPr>
            </p:pic>
            <p:pic>
              <p:nvPicPr>
                <p:cNvPr id="106" name="Image 105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28236" y="5186638"/>
                  <a:ext cx="1467352" cy="1408658"/>
                </a:xfrm>
                <a:prstGeom prst="rect">
                  <a:avLst/>
                </a:prstGeom>
              </p:spPr>
            </p:pic>
          </p:grpSp>
          <p:grpSp>
            <p:nvGrpSpPr>
              <p:cNvPr id="100" name="Groupe 99"/>
              <p:cNvGrpSpPr/>
              <p:nvPr/>
            </p:nvGrpSpPr>
            <p:grpSpPr>
              <a:xfrm>
                <a:off x="3916459" y="2204864"/>
                <a:ext cx="1324573" cy="727557"/>
                <a:chOff x="5128236" y="4944440"/>
                <a:chExt cx="2417052" cy="1650856"/>
              </a:xfrm>
            </p:grpSpPr>
            <p:pic>
              <p:nvPicPr>
                <p:cNvPr id="101" name="Image 10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7936" y="4944440"/>
                  <a:ext cx="1467352" cy="1408658"/>
                </a:xfrm>
                <a:prstGeom prst="rect">
                  <a:avLst/>
                </a:prstGeom>
              </p:spPr>
            </p:pic>
            <p:pic>
              <p:nvPicPr>
                <p:cNvPr id="102" name="Image 10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281" y="5067961"/>
                  <a:ext cx="1467352" cy="1408658"/>
                </a:xfrm>
                <a:prstGeom prst="rect">
                  <a:avLst/>
                </a:prstGeom>
              </p:spPr>
            </p:pic>
            <p:pic>
              <p:nvPicPr>
                <p:cNvPr id="103" name="Image 102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28236" y="5186638"/>
                  <a:ext cx="1467352" cy="1408658"/>
                </a:xfrm>
                <a:prstGeom prst="rect">
                  <a:avLst/>
                </a:prstGeom>
              </p:spPr>
            </p:pic>
          </p:grpSp>
        </p:grpSp>
        <p:sp>
          <p:nvSpPr>
            <p:cNvPr id="63" name="Cylindre 62"/>
            <p:cNvSpPr/>
            <p:nvPr/>
          </p:nvSpPr>
          <p:spPr>
            <a:xfrm>
              <a:off x="9182263" y="2533091"/>
              <a:ext cx="178423" cy="190588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Cylindre 75"/>
            <p:cNvSpPr/>
            <p:nvPr/>
          </p:nvSpPr>
          <p:spPr>
            <a:xfrm>
              <a:off x="9557268" y="2640065"/>
              <a:ext cx="208751" cy="195262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9" name="Image 7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359" y="2740228"/>
              <a:ext cx="393166" cy="30808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525" y="2769020"/>
              <a:ext cx="393166" cy="30808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89" name="Image 8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614" y="2745792"/>
              <a:ext cx="393166" cy="30808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90" name="Image 8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103" y="2774176"/>
              <a:ext cx="393166" cy="30808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grpSp>
        <p:nvGrpSpPr>
          <p:cNvPr id="40" name="Groupe 39"/>
          <p:cNvGrpSpPr/>
          <p:nvPr/>
        </p:nvGrpSpPr>
        <p:grpSpPr>
          <a:xfrm>
            <a:off x="215755" y="1904988"/>
            <a:ext cx="1375079" cy="912426"/>
            <a:chOff x="215755" y="1904988"/>
            <a:chExt cx="1375079" cy="912426"/>
          </a:xfrm>
        </p:grpSpPr>
        <p:sp>
          <p:nvSpPr>
            <p:cNvPr id="114" name="Nuage 113"/>
            <p:cNvSpPr/>
            <p:nvPr/>
          </p:nvSpPr>
          <p:spPr>
            <a:xfrm>
              <a:off x="215755" y="1904988"/>
              <a:ext cx="1375079" cy="912426"/>
            </a:xfrm>
            <a:prstGeom prst="clou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431417" y="2063721"/>
              <a:ext cx="420707" cy="420442"/>
              <a:chOff x="3916459" y="2204864"/>
              <a:chExt cx="1324573" cy="1413178"/>
            </a:xfrm>
            <a:scene3d>
              <a:camera prst="isometricOffAxis2Left"/>
              <a:lightRig rig="threePt" dir="t"/>
            </a:scene3d>
          </p:grpSpPr>
          <p:grpSp>
            <p:nvGrpSpPr>
              <p:cNvPr id="123" name="Groupe 122"/>
              <p:cNvGrpSpPr/>
              <p:nvPr/>
            </p:nvGrpSpPr>
            <p:grpSpPr>
              <a:xfrm>
                <a:off x="3916459" y="2890485"/>
                <a:ext cx="1324573" cy="727557"/>
                <a:chOff x="5128236" y="4944440"/>
                <a:chExt cx="2417052" cy="1650856"/>
              </a:xfrm>
            </p:grpSpPr>
            <p:pic>
              <p:nvPicPr>
                <p:cNvPr id="128" name="Image 127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7936" y="4944440"/>
                  <a:ext cx="1467352" cy="1408658"/>
                </a:xfrm>
                <a:prstGeom prst="rect">
                  <a:avLst/>
                </a:prstGeom>
              </p:spPr>
            </p:pic>
            <p:pic>
              <p:nvPicPr>
                <p:cNvPr id="129" name="Image 12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281" y="5067961"/>
                  <a:ext cx="1467352" cy="1408658"/>
                </a:xfrm>
                <a:prstGeom prst="rect">
                  <a:avLst/>
                </a:prstGeom>
              </p:spPr>
            </p:pic>
            <p:pic>
              <p:nvPicPr>
                <p:cNvPr id="130" name="Image 12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28236" y="5186638"/>
                  <a:ext cx="1467352" cy="1408658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Groupe 123"/>
              <p:cNvGrpSpPr/>
              <p:nvPr/>
            </p:nvGrpSpPr>
            <p:grpSpPr>
              <a:xfrm>
                <a:off x="3916459" y="2204864"/>
                <a:ext cx="1324573" cy="727557"/>
                <a:chOff x="5128236" y="4944440"/>
                <a:chExt cx="2417052" cy="1650856"/>
              </a:xfrm>
            </p:grpSpPr>
            <p:pic>
              <p:nvPicPr>
                <p:cNvPr id="125" name="Image 124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7936" y="4944440"/>
                  <a:ext cx="1467352" cy="1408658"/>
                </a:xfrm>
                <a:prstGeom prst="rect">
                  <a:avLst/>
                </a:prstGeom>
              </p:spPr>
            </p:pic>
            <p:pic>
              <p:nvPicPr>
                <p:cNvPr id="126" name="Image 125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281" y="5067961"/>
                  <a:ext cx="1467352" cy="1408658"/>
                </a:xfrm>
                <a:prstGeom prst="rect">
                  <a:avLst/>
                </a:prstGeom>
              </p:spPr>
            </p:pic>
            <p:pic>
              <p:nvPicPr>
                <p:cNvPr id="127" name="Image 12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28236" y="5186638"/>
                  <a:ext cx="1467352" cy="1408658"/>
                </a:xfrm>
                <a:prstGeom prst="rect">
                  <a:avLst/>
                </a:prstGeom>
              </p:spPr>
            </p:pic>
          </p:grpSp>
        </p:grpSp>
        <p:sp>
          <p:nvSpPr>
            <p:cNvPr id="116" name="Cylindre 115"/>
            <p:cNvSpPr/>
            <p:nvPr/>
          </p:nvSpPr>
          <p:spPr>
            <a:xfrm>
              <a:off x="972486" y="2045956"/>
              <a:ext cx="149235" cy="145848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Cylindre 116"/>
            <p:cNvSpPr/>
            <p:nvPr/>
          </p:nvSpPr>
          <p:spPr>
            <a:xfrm>
              <a:off x="1286144" y="2127818"/>
              <a:ext cx="174601" cy="149424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8" name="Image 1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23" y="2204467"/>
              <a:ext cx="328848" cy="23576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119" name="Image 1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90" y="2226500"/>
              <a:ext cx="328848" cy="23576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59" y="2208725"/>
              <a:ext cx="328848" cy="23576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122" name="Image 1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297" y="2230446"/>
              <a:ext cx="328848" cy="23576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sp>
        <p:nvSpPr>
          <p:cNvPr id="131" name="Ellipse 130"/>
          <p:cNvSpPr/>
          <p:nvPr/>
        </p:nvSpPr>
        <p:spPr>
          <a:xfrm>
            <a:off x="1407280" y="1686123"/>
            <a:ext cx="477371" cy="470270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132" name="Ellipse 131"/>
          <p:cNvSpPr/>
          <p:nvPr/>
        </p:nvSpPr>
        <p:spPr>
          <a:xfrm>
            <a:off x="5856474" y="1621784"/>
            <a:ext cx="477371" cy="470270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H="1" flipV="1">
            <a:off x="1753688" y="2011243"/>
            <a:ext cx="2125190" cy="20222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 flipH="1" flipV="1">
            <a:off x="4016896" y="3140968"/>
            <a:ext cx="446722" cy="116063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 flipV="1">
            <a:off x="5387680" y="1825539"/>
            <a:ext cx="1422455" cy="226693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/>
          <p:nvPr/>
        </p:nvCxnSpPr>
        <p:spPr>
          <a:xfrm flipV="1">
            <a:off x="4782272" y="2840434"/>
            <a:ext cx="530768" cy="102778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/>
          <p:cNvSpPr/>
          <p:nvPr/>
        </p:nvSpPr>
        <p:spPr>
          <a:xfrm>
            <a:off x="4207148" y="3985876"/>
            <a:ext cx="512934" cy="536146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54" name="Ellipse 53"/>
          <p:cNvSpPr/>
          <p:nvPr/>
        </p:nvSpPr>
        <p:spPr>
          <a:xfrm>
            <a:off x="4508288" y="3600147"/>
            <a:ext cx="512934" cy="536146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55" name="Ellipse 54"/>
          <p:cNvSpPr/>
          <p:nvPr/>
        </p:nvSpPr>
        <p:spPr>
          <a:xfrm>
            <a:off x="5110597" y="3824396"/>
            <a:ext cx="512934" cy="536146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46" name="Ellipse 45"/>
          <p:cNvSpPr/>
          <p:nvPr/>
        </p:nvSpPr>
        <p:spPr>
          <a:xfrm>
            <a:off x="3604866" y="3765459"/>
            <a:ext cx="512934" cy="536146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142" name="ZoneTexte 141"/>
          <p:cNvSpPr txBox="1"/>
          <p:nvPr/>
        </p:nvSpPr>
        <p:spPr>
          <a:xfrm>
            <a:off x="7165912" y="2178000"/>
            <a:ext cx="987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smtClean="0">
                <a:latin typeface="Eurostile" pitchFamily="34" charset="0"/>
              </a:rPr>
              <a:t>National</a:t>
            </a:r>
            <a:endParaRPr lang="fr-FR" sz="1050" b="1" dirty="0">
              <a:latin typeface="Eurostile" pitchFamily="34" charset="0"/>
            </a:endParaRPr>
          </a:p>
          <a:p>
            <a:r>
              <a:rPr lang="fr-FR" sz="1050" b="1" dirty="0" smtClean="0">
                <a:latin typeface="Eurostile" pitchFamily="34" charset="0"/>
              </a:rPr>
              <a:t>      </a:t>
            </a:r>
            <a:r>
              <a:rPr lang="fr-FR" sz="1050" b="1" dirty="0" err="1" smtClean="0">
                <a:latin typeface="Eurostile" pitchFamily="34" charset="0"/>
              </a:rPr>
              <a:t>Grid</a:t>
            </a:r>
            <a:endParaRPr lang="fr-FR" sz="1050" b="1" dirty="0" smtClean="0">
              <a:latin typeface="Eurostile" pitchFamily="34" charset="0"/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5666153" y="2348880"/>
            <a:ext cx="1375079" cy="922441"/>
            <a:chOff x="5450129" y="2492896"/>
            <a:chExt cx="1375079" cy="922441"/>
          </a:xfrm>
        </p:grpSpPr>
        <p:grpSp>
          <p:nvGrpSpPr>
            <p:cNvPr id="39" name="Groupe 38"/>
            <p:cNvGrpSpPr/>
            <p:nvPr/>
          </p:nvGrpSpPr>
          <p:grpSpPr>
            <a:xfrm>
              <a:off x="5450129" y="2492896"/>
              <a:ext cx="1375079" cy="891946"/>
              <a:chOff x="4720082" y="2676446"/>
              <a:chExt cx="1375079" cy="891946"/>
            </a:xfrm>
          </p:grpSpPr>
          <p:sp>
            <p:nvSpPr>
              <p:cNvPr id="87" name="Nuage 86"/>
              <p:cNvSpPr/>
              <p:nvPr/>
            </p:nvSpPr>
            <p:spPr>
              <a:xfrm>
                <a:off x="4720082" y="2676446"/>
                <a:ext cx="1375079" cy="891946"/>
              </a:xfrm>
              <a:prstGeom prst="cloud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Eurostile" pitchFamily="34" charset="0"/>
                </a:endParaRPr>
              </a:p>
            </p:txBody>
          </p:sp>
          <p:grpSp>
            <p:nvGrpSpPr>
              <p:cNvPr id="88" name="Groupe 87"/>
              <p:cNvGrpSpPr/>
              <p:nvPr/>
            </p:nvGrpSpPr>
            <p:grpSpPr>
              <a:xfrm>
                <a:off x="4935744" y="2835180"/>
                <a:ext cx="420707" cy="420442"/>
                <a:chOff x="3916459" y="2204864"/>
                <a:chExt cx="1324573" cy="1413178"/>
              </a:xfrm>
              <a:scene3d>
                <a:camera prst="isometricOffAxis2Left"/>
                <a:lightRig rig="threePt" dir="t"/>
              </a:scene3d>
            </p:grpSpPr>
            <p:grpSp>
              <p:nvGrpSpPr>
                <p:cNvPr id="91" name="Groupe 90"/>
                <p:cNvGrpSpPr/>
                <p:nvPr/>
              </p:nvGrpSpPr>
              <p:grpSpPr>
                <a:xfrm>
                  <a:off x="3916459" y="2890485"/>
                  <a:ext cx="1324573" cy="727557"/>
                  <a:chOff x="5128236" y="4944440"/>
                  <a:chExt cx="2417052" cy="1650856"/>
                </a:xfrm>
              </p:grpSpPr>
              <p:pic>
                <p:nvPicPr>
                  <p:cNvPr id="96" name="Image 9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77936" y="4944440"/>
                    <a:ext cx="1467352" cy="1408658"/>
                  </a:xfrm>
                  <a:prstGeom prst="rect">
                    <a:avLst/>
                  </a:prstGeom>
                </p:spPr>
              </p:pic>
              <p:pic>
                <p:nvPicPr>
                  <p:cNvPr id="97" name="Image 96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84281" y="5067961"/>
                    <a:ext cx="1467352" cy="1408658"/>
                  </a:xfrm>
                  <a:prstGeom prst="rect">
                    <a:avLst/>
                  </a:prstGeom>
                </p:spPr>
              </p:pic>
              <p:pic>
                <p:nvPicPr>
                  <p:cNvPr id="98" name="Image 97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28236" y="5186638"/>
                    <a:ext cx="1467352" cy="14086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" name="Groupe 91"/>
                <p:cNvGrpSpPr/>
                <p:nvPr/>
              </p:nvGrpSpPr>
              <p:grpSpPr>
                <a:xfrm>
                  <a:off x="3916459" y="2204864"/>
                  <a:ext cx="1324573" cy="727557"/>
                  <a:chOff x="5128236" y="4944440"/>
                  <a:chExt cx="2417052" cy="1650856"/>
                </a:xfrm>
              </p:grpSpPr>
              <p:pic>
                <p:nvPicPr>
                  <p:cNvPr id="93" name="Image 92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77936" y="4944440"/>
                    <a:ext cx="1467352" cy="1408658"/>
                  </a:xfrm>
                  <a:prstGeom prst="rect">
                    <a:avLst/>
                  </a:prstGeom>
                </p:spPr>
              </p:pic>
              <p:pic>
                <p:nvPicPr>
                  <p:cNvPr id="94" name="Image 9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84281" y="5067961"/>
                    <a:ext cx="1467352" cy="1408658"/>
                  </a:xfrm>
                  <a:prstGeom prst="rect">
                    <a:avLst/>
                  </a:prstGeom>
                </p:spPr>
              </p:pic>
              <p:pic>
                <p:nvPicPr>
                  <p:cNvPr id="95" name="Image 94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28236" y="5186638"/>
                    <a:ext cx="1467352" cy="140865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7" name="Cylindre 106"/>
              <p:cNvSpPr/>
              <p:nvPr/>
            </p:nvSpPr>
            <p:spPr>
              <a:xfrm>
                <a:off x="5476813" y="2817414"/>
                <a:ext cx="149235" cy="145848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 w="9525"/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Eurostile" pitchFamily="34" charset="0"/>
                </a:endParaRPr>
              </a:p>
            </p:txBody>
          </p:sp>
          <p:sp>
            <p:nvSpPr>
              <p:cNvPr id="108" name="Cylindre 107"/>
              <p:cNvSpPr/>
              <p:nvPr/>
            </p:nvSpPr>
            <p:spPr>
              <a:xfrm>
                <a:off x="5790471" y="2899276"/>
                <a:ext cx="174601" cy="149424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 w="9525"/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Eurostile" pitchFamily="34" charset="0"/>
                </a:endParaRPr>
              </a:p>
            </p:txBody>
          </p:sp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450" y="2975926"/>
                <a:ext cx="328848" cy="23576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317" y="2997959"/>
                <a:ext cx="328848" cy="23576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5286" y="2980184"/>
                <a:ext cx="328848" cy="23576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1624" y="3001905"/>
                <a:ext cx="328848" cy="23576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sp>
          <p:nvSpPr>
            <p:cNvPr id="143" name="ZoneTexte 142"/>
            <p:cNvSpPr txBox="1"/>
            <p:nvPr/>
          </p:nvSpPr>
          <p:spPr>
            <a:xfrm>
              <a:off x="5622012" y="2984450"/>
              <a:ext cx="9871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 smtClean="0">
                  <a:latin typeface="Eurostile" pitchFamily="34" charset="0"/>
                </a:rPr>
                <a:t>National</a:t>
              </a:r>
              <a:endParaRPr lang="fr-FR" sz="1050" b="1" dirty="0">
                <a:latin typeface="Eurostile" pitchFamily="34" charset="0"/>
              </a:endParaRPr>
            </a:p>
            <a:p>
              <a:r>
                <a:rPr lang="fr-FR" sz="1050" b="1" dirty="0" smtClean="0">
                  <a:latin typeface="Eurostile" pitchFamily="34" charset="0"/>
                </a:rPr>
                <a:t>       </a:t>
              </a:r>
              <a:r>
                <a:rPr lang="fr-FR" sz="1050" b="1" dirty="0" err="1" smtClean="0">
                  <a:latin typeface="Eurostile" pitchFamily="34" charset="0"/>
                </a:rPr>
                <a:t>Grid</a:t>
              </a:r>
              <a:endParaRPr lang="fr-FR" sz="1050" b="1" dirty="0" smtClean="0">
                <a:latin typeface="Eurostile" pitchFamily="34" charset="0"/>
              </a:endParaRPr>
            </a:p>
          </p:txBody>
        </p:sp>
      </p:grpSp>
      <p:sp>
        <p:nvSpPr>
          <p:cNvPr id="144" name="ZoneTexte 143"/>
          <p:cNvSpPr txBox="1"/>
          <p:nvPr/>
        </p:nvSpPr>
        <p:spPr>
          <a:xfrm>
            <a:off x="416496" y="2394000"/>
            <a:ext cx="9871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50" b="1" dirty="0" smtClean="0">
                <a:latin typeface="Eurostile" pitchFamily="34" charset="0"/>
              </a:rPr>
              <a:t>National</a:t>
            </a:r>
            <a:endParaRPr lang="fr-FR" sz="1050" b="1" dirty="0">
              <a:latin typeface="Eurostile" pitchFamily="34" charset="0"/>
            </a:endParaRPr>
          </a:p>
          <a:p>
            <a:r>
              <a:rPr lang="fr-FR" sz="1050" b="1" dirty="0" smtClean="0">
                <a:latin typeface="Eurostile" pitchFamily="34" charset="0"/>
              </a:rPr>
              <a:t>      </a:t>
            </a:r>
            <a:r>
              <a:rPr lang="fr-FR" sz="1050" b="1" dirty="0" err="1" smtClean="0">
                <a:latin typeface="Eurostile" pitchFamily="34" charset="0"/>
              </a:rPr>
              <a:t>Grid</a:t>
            </a:r>
            <a:endParaRPr lang="fr-FR" sz="1050" b="1" dirty="0" smtClean="0">
              <a:latin typeface="Eurostile" pitchFamily="34" charset="0"/>
            </a:endParaRPr>
          </a:p>
        </p:txBody>
      </p:sp>
      <p:sp>
        <p:nvSpPr>
          <p:cNvPr id="48" name="Bande diagonale 47"/>
          <p:cNvSpPr/>
          <p:nvPr/>
        </p:nvSpPr>
        <p:spPr>
          <a:xfrm rot="8001261">
            <a:off x="7877661" y="1405899"/>
            <a:ext cx="1683354" cy="1588692"/>
          </a:xfrm>
          <a:prstGeom prst="diagStripe">
            <a:avLst>
              <a:gd name="adj" fmla="val 91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5" name="ZoneTexte 144"/>
          <p:cNvSpPr txBox="1"/>
          <p:nvPr/>
        </p:nvSpPr>
        <p:spPr>
          <a:xfrm rot="16200000">
            <a:off x="8648801" y="1669864"/>
            <a:ext cx="1180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latin typeface="Eurostile" pitchFamily="34" charset="0"/>
              </a:rPr>
              <a:t>NGIs</a:t>
            </a:r>
            <a:endParaRPr lang="fr-FR" sz="2800" b="1" dirty="0" smtClean="0">
              <a:latin typeface="Eurostile" pitchFamily="34" charset="0"/>
            </a:endParaRPr>
          </a:p>
          <a:p>
            <a:pPr algn="ctr"/>
            <a:r>
              <a:rPr lang="fr-FR" sz="2800" b="1" dirty="0" err="1" smtClean="0">
                <a:latin typeface="Eurostile" pitchFamily="34" charset="0"/>
              </a:rPr>
              <a:t>level</a:t>
            </a:r>
            <a:endParaRPr lang="fr-FR" sz="2800" b="1" dirty="0" smtClean="0">
              <a:latin typeface="Eurostile" pitchFamily="34" charset="0"/>
            </a:endParaRPr>
          </a:p>
        </p:txBody>
      </p:sp>
      <p:sp>
        <p:nvSpPr>
          <p:cNvPr id="146" name="Bande diagonale 145"/>
          <p:cNvSpPr/>
          <p:nvPr/>
        </p:nvSpPr>
        <p:spPr>
          <a:xfrm rot="8001261">
            <a:off x="7890743" y="3781656"/>
            <a:ext cx="1683354" cy="1588692"/>
          </a:xfrm>
          <a:prstGeom prst="diagStripe">
            <a:avLst>
              <a:gd name="adj" fmla="val 91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7" name="ZoneTexte 146"/>
          <p:cNvSpPr txBox="1"/>
          <p:nvPr/>
        </p:nvSpPr>
        <p:spPr>
          <a:xfrm rot="16200000">
            <a:off x="8720809" y="4098948"/>
            <a:ext cx="1180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Eurostile" pitchFamily="34" charset="0"/>
              </a:rPr>
              <a:t>EGI</a:t>
            </a:r>
          </a:p>
          <a:p>
            <a:pPr algn="ctr"/>
            <a:r>
              <a:rPr lang="fr-FR" sz="2800" b="1" dirty="0" err="1" smtClean="0">
                <a:latin typeface="Eurostile" pitchFamily="34" charset="0"/>
              </a:rPr>
              <a:t>level</a:t>
            </a:r>
            <a:endParaRPr lang="fr-FR" sz="2800" b="1" dirty="0" smtClean="0">
              <a:latin typeface="Eurostile" pitchFamily="34" charset="0"/>
            </a:endParaRPr>
          </a:p>
        </p:txBody>
      </p:sp>
      <p:cxnSp>
        <p:nvCxnSpPr>
          <p:cNvPr id="50" name="Connecteur droit 49"/>
          <p:cNvCxnSpPr/>
          <p:nvPr/>
        </p:nvCxnSpPr>
        <p:spPr>
          <a:xfrm flipH="1">
            <a:off x="323429" y="3418675"/>
            <a:ext cx="8376888" cy="0"/>
          </a:xfrm>
          <a:prstGeom prst="line">
            <a:avLst/>
          </a:prstGeom>
          <a:ln w="15875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Ellipse 150"/>
          <p:cNvSpPr/>
          <p:nvPr/>
        </p:nvSpPr>
        <p:spPr>
          <a:xfrm>
            <a:off x="740830" y="5229200"/>
            <a:ext cx="467754" cy="47021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152" name="Ellipse 151"/>
          <p:cNvSpPr/>
          <p:nvPr/>
        </p:nvSpPr>
        <p:spPr>
          <a:xfrm>
            <a:off x="740830" y="4365104"/>
            <a:ext cx="467754" cy="470218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153" name="Ellipse 152"/>
          <p:cNvSpPr/>
          <p:nvPr/>
        </p:nvSpPr>
        <p:spPr>
          <a:xfrm>
            <a:off x="740830" y="4797152"/>
            <a:ext cx="467754" cy="4702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  <p:sp>
        <p:nvSpPr>
          <p:cNvPr id="154" name="ZoneTexte 153"/>
          <p:cNvSpPr txBox="1"/>
          <p:nvPr/>
        </p:nvSpPr>
        <p:spPr>
          <a:xfrm>
            <a:off x="1197838" y="4365104"/>
            <a:ext cx="2715808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800" b="1" dirty="0" smtClean="0">
                <a:latin typeface="Eurostile" pitchFamily="34" charset="0"/>
              </a:rPr>
              <a:t>EGI </a:t>
            </a:r>
            <a:r>
              <a:rPr lang="fr-FR" sz="1800" b="1" dirty="0" err="1" smtClean="0">
                <a:latin typeface="Eurostile" pitchFamily="34" charset="0"/>
              </a:rPr>
              <a:t>Tasks</a:t>
            </a:r>
            <a:endParaRPr lang="fr-FR" sz="1800" b="1" dirty="0" smtClean="0">
              <a:latin typeface="Eurostile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1800" b="1" dirty="0" smtClean="0">
                <a:latin typeface="Eurostile" pitchFamily="34" charset="0"/>
              </a:rPr>
              <a:t>NGI International </a:t>
            </a:r>
            <a:r>
              <a:rPr lang="fr-FR" sz="1800" b="1" dirty="0" err="1" smtClean="0">
                <a:latin typeface="Eurostile" pitchFamily="34" charset="0"/>
              </a:rPr>
              <a:t>Tasks</a:t>
            </a:r>
            <a:endParaRPr lang="fr-FR" sz="1800" b="1" dirty="0" smtClean="0">
              <a:latin typeface="Eurostile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1800" b="1" dirty="0" smtClean="0">
                <a:latin typeface="Eurostile" pitchFamily="34" charset="0"/>
              </a:rPr>
              <a:t>NGI Local </a:t>
            </a:r>
            <a:r>
              <a:rPr lang="fr-FR" sz="1800" b="1" dirty="0" err="1" smtClean="0">
                <a:latin typeface="Eurostile" pitchFamily="34" charset="0"/>
              </a:rPr>
              <a:t>Tasks</a:t>
            </a:r>
            <a:endParaRPr lang="fr-FR" sz="1800" b="1" dirty="0">
              <a:latin typeface="Eurostile" pitchFamily="34" charset="0"/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5215978" y="2523645"/>
            <a:ext cx="467754" cy="470218"/>
          </a:xfrm>
          <a:prstGeom prst="ellipse">
            <a:avLst/>
          </a:prstGeom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45062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143250" y="513148"/>
            <a:ext cx="4429156" cy="4857784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/>
              <a:t>Pandora</a:t>
            </a:r>
            <a:r>
              <a:rPr lang="fr-FR" dirty="0"/>
              <a:t> Gateway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4071944" y="1656156"/>
            <a:ext cx="2786082" cy="7135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/>
              <a:t>Authentication</a:t>
            </a:r>
            <a:r>
              <a:rPr lang="fr-FR" dirty="0"/>
              <a:t> Service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5715018" y="3226998"/>
            <a:ext cx="1214446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Service 1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715018" y="3869940"/>
            <a:ext cx="1214446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Service 2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715018" y="4512882"/>
            <a:ext cx="1214446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Service 3</a:t>
            </a:r>
          </a:p>
        </p:txBody>
      </p:sp>
      <p:cxnSp>
        <p:nvCxnSpPr>
          <p:cNvPr id="9" name="Connecteur droit 8"/>
          <p:cNvCxnSpPr/>
          <p:nvPr/>
        </p:nvCxnSpPr>
        <p:spPr>
          <a:xfrm rot="10800000" flipH="1">
            <a:off x="3143264" y="3442097"/>
            <a:ext cx="2571750" cy="1587"/>
          </a:xfrm>
          <a:prstGeom prst="line">
            <a:avLst/>
          </a:prstGeom>
          <a:ln>
            <a:headEnd type="oval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rot="10800000" flipH="1">
            <a:off x="3143264" y="4085034"/>
            <a:ext cx="2571750" cy="1588"/>
          </a:xfrm>
          <a:prstGeom prst="line">
            <a:avLst/>
          </a:prstGeom>
          <a:ln>
            <a:headEnd type="oval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rot="5400000">
            <a:off x="3213908" y="3727053"/>
            <a:ext cx="2714625" cy="1587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rot="10800000" flipH="1">
            <a:off x="3143264" y="4726384"/>
            <a:ext cx="2571750" cy="1588"/>
          </a:xfrm>
          <a:prstGeom prst="line">
            <a:avLst/>
          </a:prstGeom>
          <a:ln>
            <a:headEnd type="oval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3" name="Groupe 96"/>
          <p:cNvGrpSpPr>
            <a:grpSpLocks/>
          </p:cNvGrpSpPr>
          <p:nvPr/>
        </p:nvGrpSpPr>
        <p:grpSpPr bwMode="auto">
          <a:xfrm>
            <a:off x="4357702" y="2942034"/>
            <a:ext cx="417512" cy="1952625"/>
            <a:chOff x="3786182" y="3857628"/>
            <a:chExt cx="417512" cy="1954174"/>
          </a:xfrm>
        </p:grpSpPr>
        <p:grpSp>
          <p:nvGrpSpPr>
            <p:cNvPr id="14" name="Group 35"/>
            <p:cNvGrpSpPr>
              <a:grpSpLocks noChangeAspect="1"/>
            </p:cNvGrpSpPr>
            <p:nvPr/>
          </p:nvGrpSpPr>
          <p:grpSpPr bwMode="auto">
            <a:xfrm>
              <a:off x="3786182" y="3857628"/>
              <a:ext cx="417512" cy="668290"/>
              <a:chOff x="585" y="2835"/>
              <a:chExt cx="308" cy="493"/>
            </a:xfrm>
          </p:grpSpPr>
          <p:sp>
            <p:nvSpPr>
              <p:cNvPr id="57" name="Freeform 39"/>
              <p:cNvSpPr>
                <a:spLocks/>
              </p:cNvSpPr>
              <p:nvPr/>
            </p:nvSpPr>
            <p:spPr bwMode="auto">
              <a:xfrm>
                <a:off x="619" y="2835"/>
                <a:ext cx="241" cy="262"/>
              </a:xfrm>
              <a:custGeom>
                <a:avLst/>
                <a:gdLst>
                  <a:gd name="T0" fmla="*/ 0 w 480"/>
                  <a:gd name="T1" fmla="*/ 524 h 524"/>
                  <a:gd name="T2" fmla="*/ 174 w 480"/>
                  <a:gd name="T3" fmla="*/ 478 h 524"/>
                  <a:gd name="T4" fmla="*/ 174 w 480"/>
                  <a:gd name="T5" fmla="*/ 287 h 524"/>
                  <a:gd name="T6" fmla="*/ 174 w 480"/>
                  <a:gd name="T7" fmla="*/ 238 h 524"/>
                  <a:gd name="T8" fmla="*/ 178 w 480"/>
                  <a:gd name="T9" fmla="*/ 215 h 524"/>
                  <a:gd name="T10" fmla="*/ 187 w 480"/>
                  <a:gd name="T11" fmla="*/ 197 h 524"/>
                  <a:gd name="T12" fmla="*/ 196 w 480"/>
                  <a:gd name="T13" fmla="*/ 186 h 524"/>
                  <a:gd name="T14" fmla="*/ 208 w 480"/>
                  <a:gd name="T15" fmla="*/ 178 h 524"/>
                  <a:gd name="T16" fmla="*/ 227 w 480"/>
                  <a:gd name="T17" fmla="*/ 175 h 524"/>
                  <a:gd name="T18" fmla="*/ 252 w 480"/>
                  <a:gd name="T19" fmla="*/ 175 h 524"/>
                  <a:gd name="T20" fmla="*/ 272 w 480"/>
                  <a:gd name="T21" fmla="*/ 178 h 524"/>
                  <a:gd name="T22" fmla="*/ 284 w 480"/>
                  <a:gd name="T23" fmla="*/ 186 h 524"/>
                  <a:gd name="T24" fmla="*/ 292 w 480"/>
                  <a:gd name="T25" fmla="*/ 197 h 524"/>
                  <a:gd name="T26" fmla="*/ 302 w 480"/>
                  <a:gd name="T27" fmla="*/ 215 h 524"/>
                  <a:gd name="T28" fmla="*/ 306 w 480"/>
                  <a:gd name="T29" fmla="*/ 237 h 524"/>
                  <a:gd name="T30" fmla="*/ 306 w 480"/>
                  <a:gd name="T31" fmla="*/ 260 h 524"/>
                  <a:gd name="T32" fmla="*/ 306 w 480"/>
                  <a:gd name="T33" fmla="*/ 337 h 524"/>
                  <a:gd name="T34" fmla="*/ 306 w 480"/>
                  <a:gd name="T35" fmla="*/ 356 h 524"/>
                  <a:gd name="T36" fmla="*/ 313 w 480"/>
                  <a:gd name="T37" fmla="*/ 389 h 524"/>
                  <a:gd name="T38" fmla="*/ 331 w 480"/>
                  <a:gd name="T39" fmla="*/ 416 h 524"/>
                  <a:gd name="T40" fmla="*/ 359 w 480"/>
                  <a:gd name="T41" fmla="*/ 433 h 524"/>
                  <a:gd name="T42" fmla="*/ 392 w 480"/>
                  <a:gd name="T43" fmla="*/ 440 h 524"/>
                  <a:gd name="T44" fmla="*/ 426 w 480"/>
                  <a:gd name="T45" fmla="*/ 434 h 524"/>
                  <a:gd name="T46" fmla="*/ 454 w 480"/>
                  <a:gd name="T47" fmla="*/ 417 h 524"/>
                  <a:gd name="T48" fmla="*/ 473 w 480"/>
                  <a:gd name="T49" fmla="*/ 389 h 524"/>
                  <a:gd name="T50" fmla="*/ 480 w 480"/>
                  <a:gd name="T51" fmla="*/ 356 h 524"/>
                  <a:gd name="T52" fmla="*/ 480 w 480"/>
                  <a:gd name="T53" fmla="*/ 241 h 524"/>
                  <a:gd name="T54" fmla="*/ 477 w 480"/>
                  <a:gd name="T55" fmla="*/ 203 h 524"/>
                  <a:gd name="T56" fmla="*/ 467 w 480"/>
                  <a:gd name="T57" fmla="*/ 162 h 524"/>
                  <a:gd name="T58" fmla="*/ 450 w 480"/>
                  <a:gd name="T59" fmla="*/ 122 h 524"/>
                  <a:gd name="T60" fmla="*/ 426 w 480"/>
                  <a:gd name="T61" fmla="*/ 84 h 524"/>
                  <a:gd name="T62" fmla="*/ 394 w 480"/>
                  <a:gd name="T63" fmla="*/ 51 h 524"/>
                  <a:gd name="T64" fmla="*/ 352 w 480"/>
                  <a:gd name="T65" fmla="*/ 24 h 524"/>
                  <a:gd name="T66" fmla="*/ 300 w 480"/>
                  <a:gd name="T67" fmla="*/ 7 h 524"/>
                  <a:gd name="T68" fmla="*/ 239 w 480"/>
                  <a:gd name="T69" fmla="*/ 0 h 524"/>
                  <a:gd name="T70" fmla="*/ 178 w 480"/>
                  <a:gd name="T71" fmla="*/ 7 h 524"/>
                  <a:gd name="T72" fmla="*/ 128 w 480"/>
                  <a:gd name="T73" fmla="*/ 24 h 524"/>
                  <a:gd name="T74" fmla="*/ 86 w 480"/>
                  <a:gd name="T75" fmla="*/ 51 h 524"/>
                  <a:gd name="T76" fmla="*/ 54 w 480"/>
                  <a:gd name="T77" fmla="*/ 84 h 524"/>
                  <a:gd name="T78" fmla="*/ 29 w 480"/>
                  <a:gd name="T79" fmla="*/ 122 h 524"/>
                  <a:gd name="T80" fmla="*/ 12 w 480"/>
                  <a:gd name="T81" fmla="*/ 162 h 524"/>
                  <a:gd name="T82" fmla="*/ 3 w 480"/>
                  <a:gd name="T83" fmla="*/ 203 h 524"/>
                  <a:gd name="T84" fmla="*/ 0 w 480"/>
                  <a:gd name="T85" fmla="*/ 241 h 52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80"/>
                  <a:gd name="T130" fmla="*/ 0 h 524"/>
                  <a:gd name="T131" fmla="*/ 480 w 480"/>
                  <a:gd name="T132" fmla="*/ 524 h 52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80" h="524">
                    <a:moveTo>
                      <a:pt x="0" y="241"/>
                    </a:moveTo>
                    <a:lnTo>
                      <a:pt x="0" y="524"/>
                    </a:lnTo>
                    <a:lnTo>
                      <a:pt x="174" y="521"/>
                    </a:lnTo>
                    <a:lnTo>
                      <a:pt x="174" y="478"/>
                    </a:lnTo>
                    <a:lnTo>
                      <a:pt x="174" y="382"/>
                    </a:lnTo>
                    <a:lnTo>
                      <a:pt x="174" y="287"/>
                    </a:lnTo>
                    <a:lnTo>
                      <a:pt x="174" y="242"/>
                    </a:lnTo>
                    <a:lnTo>
                      <a:pt x="174" y="238"/>
                    </a:lnTo>
                    <a:lnTo>
                      <a:pt x="175" y="228"/>
                    </a:lnTo>
                    <a:lnTo>
                      <a:pt x="178" y="215"/>
                    </a:lnTo>
                    <a:lnTo>
                      <a:pt x="184" y="201"/>
                    </a:lnTo>
                    <a:lnTo>
                      <a:pt x="187" y="197"/>
                    </a:lnTo>
                    <a:lnTo>
                      <a:pt x="191" y="191"/>
                    </a:lnTo>
                    <a:lnTo>
                      <a:pt x="196" y="186"/>
                    </a:lnTo>
                    <a:lnTo>
                      <a:pt x="201" y="182"/>
                    </a:lnTo>
                    <a:lnTo>
                      <a:pt x="208" y="178"/>
                    </a:lnTo>
                    <a:lnTo>
                      <a:pt x="216" y="176"/>
                    </a:lnTo>
                    <a:lnTo>
                      <a:pt x="227" y="175"/>
                    </a:lnTo>
                    <a:lnTo>
                      <a:pt x="239" y="174"/>
                    </a:lnTo>
                    <a:lnTo>
                      <a:pt x="252" y="175"/>
                    </a:lnTo>
                    <a:lnTo>
                      <a:pt x="262" y="176"/>
                    </a:lnTo>
                    <a:lnTo>
                      <a:pt x="272" y="178"/>
                    </a:lnTo>
                    <a:lnTo>
                      <a:pt x="278" y="182"/>
                    </a:lnTo>
                    <a:lnTo>
                      <a:pt x="284" y="186"/>
                    </a:lnTo>
                    <a:lnTo>
                      <a:pt x="289" y="191"/>
                    </a:lnTo>
                    <a:lnTo>
                      <a:pt x="292" y="197"/>
                    </a:lnTo>
                    <a:lnTo>
                      <a:pt x="296" y="201"/>
                    </a:lnTo>
                    <a:lnTo>
                      <a:pt x="302" y="215"/>
                    </a:lnTo>
                    <a:lnTo>
                      <a:pt x="305" y="228"/>
                    </a:lnTo>
                    <a:lnTo>
                      <a:pt x="306" y="237"/>
                    </a:lnTo>
                    <a:lnTo>
                      <a:pt x="306" y="242"/>
                    </a:lnTo>
                    <a:lnTo>
                      <a:pt x="306" y="260"/>
                    </a:lnTo>
                    <a:lnTo>
                      <a:pt x="306" y="299"/>
                    </a:lnTo>
                    <a:lnTo>
                      <a:pt x="306" y="337"/>
                    </a:lnTo>
                    <a:lnTo>
                      <a:pt x="306" y="355"/>
                    </a:lnTo>
                    <a:lnTo>
                      <a:pt x="306" y="356"/>
                    </a:lnTo>
                    <a:lnTo>
                      <a:pt x="308" y="373"/>
                    </a:lnTo>
                    <a:lnTo>
                      <a:pt x="313" y="389"/>
                    </a:lnTo>
                    <a:lnTo>
                      <a:pt x="321" y="404"/>
                    </a:lnTo>
                    <a:lnTo>
                      <a:pt x="331" y="416"/>
                    </a:lnTo>
                    <a:lnTo>
                      <a:pt x="344" y="426"/>
                    </a:lnTo>
                    <a:lnTo>
                      <a:pt x="359" y="433"/>
                    </a:lnTo>
                    <a:lnTo>
                      <a:pt x="375" y="439"/>
                    </a:lnTo>
                    <a:lnTo>
                      <a:pt x="392" y="440"/>
                    </a:lnTo>
                    <a:lnTo>
                      <a:pt x="410" y="439"/>
                    </a:lnTo>
                    <a:lnTo>
                      <a:pt x="426" y="434"/>
                    </a:lnTo>
                    <a:lnTo>
                      <a:pt x="441" y="426"/>
                    </a:lnTo>
                    <a:lnTo>
                      <a:pt x="454" y="417"/>
                    </a:lnTo>
                    <a:lnTo>
                      <a:pt x="465" y="404"/>
                    </a:lnTo>
                    <a:lnTo>
                      <a:pt x="473" y="389"/>
                    </a:lnTo>
                    <a:lnTo>
                      <a:pt x="478" y="373"/>
                    </a:lnTo>
                    <a:lnTo>
                      <a:pt x="480" y="356"/>
                    </a:lnTo>
                    <a:lnTo>
                      <a:pt x="480" y="241"/>
                    </a:lnTo>
                    <a:lnTo>
                      <a:pt x="479" y="222"/>
                    </a:lnTo>
                    <a:lnTo>
                      <a:pt x="477" y="203"/>
                    </a:lnTo>
                    <a:lnTo>
                      <a:pt x="473" y="183"/>
                    </a:lnTo>
                    <a:lnTo>
                      <a:pt x="467" y="162"/>
                    </a:lnTo>
                    <a:lnTo>
                      <a:pt x="460" y="142"/>
                    </a:lnTo>
                    <a:lnTo>
                      <a:pt x="450" y="122"/>
                    </a:lnTo>
                    <a:lnTo>
                      <a:pt x="440" y="102"/>
                    </a:lnTo>
                    <a:lnTo>
                      <a:pt x="426" y="84"/>
                    </a:lnTo>
                    <a:lnTo>
                      <a:pt x="411" y="67"/>
                    </a:lnTo>
                    <a:lnTo>
                      <a:pt x="394" y="51"/>
                    </a:lnTo>
                    <a:lnTo>
                      <a:pt x="374" y="37"/>
                    </a:lnTo>
                    <a:lnTo>
                      <a:pt x="352" y="24"/>
                    </a:lnTo>
                    <a:lnTo>
                      <a:pt x="327" y="14"/>
                    </a:lnTo>
                    <a:lnTo>
                      <a:pt x="300" y="7"/>
                    </a:lnTo>
                    <a:lnTo>
                      <a:pt x="272" y="1"/>
                    </a:lnTo>
                    <a:lnTo>
                      <a:pt x="239" y="0"/>
                    </a:lnTo>
                    <a:lnTo>
                      <a:pt x="207" y="1"/>
                    </a:lnTo>
                    <a:lnTo>
                      <a:pt x="178" y="7"/>
                    </a:lnTo>
                    <a:lnTo>
                      <a:pt x="152" y="14"/>
                    </a:lnTo>
                    <a:lnTo>
                      <a:pt x="128" y="24"/>
                    </a:lnTo>
                    <a:lnTo>
                      <a:pt x="106" y="37"/>
                    </a:lnTo>
                    <a:lnTo>
                      <a:pt x="86" y="51"/>
                    </a:lnTo>
                    <a:lnTo>
                      <a:pt x="69" y="67"/>
                    </a:lnTo>
                    <a:lnTo>
                      <a:pt x="54" y="84"/>
                    </a:lnTo>
                    <a:lnTo>
                      <a:pt x="40" y="102"/>
                    </a:lnTo>
                    <a:lnTo>
                      <a:pt x="29" y="122"/>
                    </a:lnTo>
                    <a:lnTo>
                      <a:pt x="19" y="142"/>
                    </a:lnTo>
                    <a:lnTo>
                      <a:pt x="12" y="162"/>
                    </a:lnTo>
                    <a:lnTo>
                      <a:pt x="7" y="183"/>
                    </a:lnTo>
                    <a:lnTo>
                      <a:pt x="3" y="203"/>
                    </a:lnTo>
                    <a:lnTo>
                      <a:pt x="1" y="222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58" name="Freeform 40"/>
              <p:cNvSpPr>
                <a:spLocks/>
              </p:cNvSpPr>
              <p:nvPr/>
            </p:nvSpPr>
            <p:spPr bwMode="auto">
              <a:xfrm>
                <a:off x="625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59" name="Freeform 41"/>
              <p:cNvSpPr>
                <a:spLocks/>
              </p:cNvSpPr>
              <p:nvPr/>
            </p:nvSpPr>
            <p:spPr bwMode="auto">
              <a:xfrm>
                <a:off x="853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0" name="Freeform 42"/>
              <p:cNvSpPr>
                <a:spLocks/>
              </p:cNvSpPr>
              <p:nvPr/>
            </p:nvSpPr>
            <p:spPr bwMode="auto">
              <a:xfrm>
                <a:off x="585" y="3040"/>
                <a:ext cx="308" cy="288"/>
              </a:xfrm>
              <a:custGeom>
                <a:avLst/>
                <a:gdLst>
                  <a:gd name="T0" fmla="*/ 616 w 616"/>
                  <a:gd name="T1" fmla="*/ 68 h 574"/>
                  <a:gd name="T2" fmla="*/ 610 w 616"/>
                  <a:gd name="T3" fmla="*/ 39 h 574"/>
                  <a:gd name="T4" fmla="*/ 594 w 616"/>
                  <a:gd name="T5" fmla="*/ 18 h 574"/>
                  <a:gd name="T6" fmla="*/ 572 w 616"/>
                  <a:gd name="T7" fmla="*/ 5 h 574"/>
                  <a:gd name="T8" fmla="*/ 548 w 616"/>
                  <a:gd name="T9" fmla="*/ 0 h 574"/>
                  <a:gd name="T10" fmla="*/ 62 w 616"/>
                  <a:gd name="T11" fmla="*/ 0 h 574"/>
                  <a:gd name="T12" fmla="*/ 48 w 616"/>
                  <a:gd name="T13" fmla="*/ 2 h 574"/>
                  <a:gd name="T14" fmla="*/ 35 w 616"/>
                  <a:gd name="T15" fmla="*/ 8 h 574"/>
                  <a:gd name="T16" fmla="*/ 24 w 616"/>
                  <a:gd name="T17" fmla="*/ 14 h 574"/>
                  <a:gd name="T18" fmla="*/ 9 w 616"/>
                  <a:gd name="T19" fmla="*/ 33 h 574"/>
                  <a:gd name="T20" fmla="*/ 0 w 616"/>
                  <a:gd name="T21" fmla="*/ 60 h 574"/>
                  <a:gd name="T22" fmla="*/ 0 w 616"/>
                  <a:gd name="T23" fmla="*/ 173 h 574"/>
                  <a:gd name="T24" fmla="*/ 3 w 616"/>
                  <a:gd name="T25" fmla="*/ 192 h 574"/>
                  <a:gd name="T26" fmla="*/ 19 w 616"/>
                  <a:gd name="T27" fmla="*/ 222 h 574"/>
                  <a:gd name="T28" fmla="*/ 26 w 616"/>
                  <a:gd name="T29" fmla="*/ 227 h 574"/>
                  <a:gd name="T30" fmla="*/ 32 w 616"/>
                  <a:gd name="T31" fmla="*/ 231 h 574"/>
                  <a:gd name="T32" fmla="*/ 28 w 616"/>
                  <a:gd name="T33" fmla="*/ 345 h 574"/>
                  <a:gd name="T34" fmla="*/ 23 w 616"/>
                  <a:gd name="T35" fmla="*/ 350 h 574"/>
                  <a:gd name="T36" fmla="*/ 9 w 616"/>
                  <a:gd name="T37" fmla="*/ 367 h 574"/>
                  <a:gd name="T38" fmla="*/ 0 w 616"/>
                  <a:gd name="T39" fmla="*/ 394 h 574"/>
                  <a:gd name="T40" fmla="*/ 0 w 616"/>
                  <a:gd name="T41" fmla="*/ 505 h 574"/>
                  <a:gd name="T42" fmla="*/ 3 w 616"/>
                  <a:gd name="T43" fmla="*/ 526 h 574"/>
                  <a:gd name="T44" fmla="*/ 19 w 616"/>
                  <a:gd name="T45" fmla="*/ 555 h 574"/>
                  <a:gd name="T46" fmla="*/ 30 w 616"/>
                  <a:gd name="T47" fmla="*/ 563 h 574"/>
                  <a:gd name="T48" fmla="*/ 41 w 616"/>
                  <a:gd name="T49" fmla="*/ 570 h 574"/>
                  <a:gd name="T50" fmla="*/ 55 w 616"/>
                  <a:gd name="T51" fmla="*/ 573 h 574"/>
                  <a:gd name="T52" fmla="*/ 69 w 616"/>
                  <a:gd name="T53" fmla="*/ 574 h 574"/>
                  <a:gd name="T54" fmla="*/ 561 w 616"/>
                  <a:gd name="T55" fmla="*/ 573 h 574"/>
                  <a:gd name="T56" fmla="*/ 584 w 616"/>
                  <a:gd name="T57" fmla="*/ 564 h 574"/>
                  <a:gd name="T58" fmla="*/ 603 w 616"/>
                  <a:gd name="T59" fmla="*/ 546 h 574"/>
                  <a:gd name="T60" fmla="*/ 615 w 616"/>
                  <a:gd name="T61" fmla="*/ 520 h 574"/>
                  <a:gd name="T62" fmla="*/ 616 w 616"/>
                  <a:gd name="T63" fmla="*/ 402 h 574"/>
                  <a:gd name="T64" fmla="*/ 607 w 616"/>
                  <a:gd name="T65" fmla="*/ 366 h 574"/>
                  <a:gd name="T66" fmla="*/ 584 w 616"/>
                  <a:gd name="T67" fmla="*/ 343 h 574"/>
                  <a:gd name="T68" fmla="*/ 596 w 616"/>
                  <a:gd name="T69" fmla="*/ 221 h 574"/>
                  <a:gd name="T70" fmla="*/ 614 w 616"/>
                  <a:gd name="T71" fmla="*/ 191 h 57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16"/>
                  <a:gd name="T109" fmla="*/ 0 h 574"/>
                  <a:gd name="T110" fmla="*/ 616 w 616"/>
                  <a:gd name="T111" fmla="*/ 574 h 57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16" h="574">
                    <a:moveTo>
                      <a:pt x="616" y="173"/>
                    </a:moveTo>
                    <a:lnTo>
                      <a:pt x="616" y="68"/>
                    </a:lnTo>
                    <a:lnTo>
                      <a:pt x="615" y="53"/>
                    </a:lnTo>
                    <a:lnTo>
                      <a:pt x="610" y="39"/>
                    </a:lnTo>
                    <a:lnTo>
                      <a:pt x="603" y="28"/>
                    </a:lnTo>
                    <a:lnTo>
                      <a:pt x="594" y="18"/>
                    </a:lnTo>
                    <a:lnTo>
                      <a:pt x="584" y="10"/>
                    </a:lnTo>
                    <a:lnTo>
                      <a:pt x="572" y="5"/>
                    </a:lnTo>
                    <a:lnTo>
                      <a:pt x="561" y="1"/>
                    </a:lnTo>
                    <a:lnTo>
                      <a:pt x="548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8" y="2"/>
                    </a:lnTo>
                    <a:lnTo>
                      <a:pt x="41" y="5"/>
                    </a:lnTo>
                    <a:lnTo>
                      <a:pt x="35" y="8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19" y="18"/>
                    </a:lnTo>
                    <a:lnTo>
                      <a:pt x="9" y="33"/>
                    </a:lnTo>
                    <a:lnTo>
                      <a:pt x="3" y="48"/>
                    </a:lnTo>
                    <a:lnTo>
                      <a:pt x="0" y="60"/>
                    </a:lnTo>
                    <a:lnTo>
                      <a:pt x="0" y="68"/>
                    </a:lnTo>
                    <a:lnTo>
                      <a:pt x="0" y="173"/>
                    </a:lnTo>
                    <a:lnTo>
                      <a:pt x="0" y="181"/>
                    </a:lnTo>
                    <a:lnTo>
                      <a:pt x="3" y="192"/>
                    </a:lnTo>
                    <a:lnTo>
                      <a:pt x="9" y="207"/>
                    </a:lnTo>
                    <a:lnTo>
                      <a:pt x="19" y="222"/>
                    </a:lnTo>
                    <a:lnTo>
                      <a:pt x="23" y="224"/>
                    </a:lnTo>
                    <a:lnTo>
                      <a:pt x="26" y="227"/>
                    </a:lnTo>
                    <a:lnTo>
                      <a:pt x="28" y="229"/>
                    </a:lnTo>
                    <a:lnTo>
                      <a:pt x="32" y="231"/>
                    </a:lnTo>
                    <a:lnTo>
                      <a:pt x="32" y="343"/>
                    </a:lnTo>
                    <a:lnTo>
                      <a:pt x="28" y="345"/>
                    </a:lnTo>
                    <a:lnTo>
                      <a:pt x="26" y="348"/>
                    </a:lnTo>
                    <a:lnTo>
                      <a:pt x="23" y="350"/>
                    </a:lnTo>
                    <a:lnTo>
                      <a:pt x="19" y="352"/>
                    </a:lnTo>
                    <a:lnTo>
                      <a:pt x="9" y="367"/>
                    </a:lnTo>
                    <a:lnTo>
                      <a:pt x="3" y="381"/>
                    </a:lnTo>
                    <a:lnTo>
                      <a:pt x="0" y="394"/>
                    </a:lnTo>
                    <a:lnTo>
                      <a:pt x="0" y="402"/>
                    </a:lnTo>
                    <a:lnTo>
                      <a:pt x="0" y="505"/>
                    </a:lnTo>
                    <a:lnTo>
                      <a:pt x="0" y="513"/>
                    </a:lnTo>
                    <a:lnTo>
                      <a:pt x="3" y="526"/>
                    </a:lnTo>
                    <a:lnTo>
                      <a:pt x="9" y="540"/>
                    </a:lnTo>
                    <a:lnTo>
                      <a:pt x="19" y="555"/>
                    </a:lnTo>
                    <a:lnTo>
                      <a:pt x="24" y="559"/>
                    </a:lnTo>
                    <a:lnTo>
                      <a:pt x="30" y="563"/>
                    </a:lnTo>
                    <a:lnTo>
                      <a:pt x="35" y="566"/>
                    </a:lnTo>
                    <a:lnTo>
                      <a:pt x="41" y="570"/>
                    </a:lnTo>
                    <a:lnTo>
                      <a:pt x="48" y="572"/>
                    </a:lnTo>
                    <a:lnTo>
                      <a:pt x="55" y="573"/>
                    </a:lnTo>
                    <a:lnTo>
                      <a:pt x="62" y="574"/>
                    </a:lnTo>
                    <a:lnTo>
                      <a:pt x="69" y="574"/>
                    </a:lnTo>
                    <a:lnTo>
                      <a:pt x="548" y="574"/>
                    </a:lnTo>
                    <a:lnTo>
                      <a:pt x="561" y="573"/>
                    </a:lnTo>
                    <a:lnTo>
                      <a:pt x="572" y="570"/>
                    </a:lnTo>
                    <a:lnTo>
                      <a:pt x="584" y="564"/>
                    </a:lnTo>
                    <a:lnTo>
                      <a:pt x="594" y="556"/>
                    </a:lnTo>
                    <a:lnTo>
                      <a:pt x="603" y="546"/>
                    </a:lnTo>
                    <a:lnTo>
                      <a:pt x="610" y="534"/>
                    </a:lnTo>
                    <a:lnTo>
                      <a:pt x="615" y="520"/>
                    </a:lnTo>
                    <a:lnTo>
                      <a:pt x="616" y="505"/>
                    </a:lnTo>
                    <a:lnTo>
                      <a:pt x="616" y="402"/>
                    </a:lnTo>
                    <a:lnTo>
                      <a:pt x="614" y="382"/>
                    </a:lnTo>
                    <a:lnTo>
                      <a:pt x="607" y="366"/>
                    </a:lnTo>
                    <a:lnTo>
                      <a:pt x="596" y="353"/>
                    </a:lnTo>
                    <a:lnTo>
                      <a:pt x="584" y="343"/>
                    </a:lnTo>
                    <a:lnTo>
                      <a:pt x="584" y="231"/>
                    </a:lnTo>
                    <a:lnTo>
                      <a:pt x="596" y="221"/>
                    </a:lnTo>
                    <a:lnTo>
                      <a:pt x="607" y="207"/>
                    </a:lnTo>
                    <a:lnTo>
                      <a:pt x="614" y="191"/>
                    </a:lnTo>
                    <a:lnTo>
                      <a:pt x="616" y="1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1" name="Freeform 44"/>
              <p:cNvSpPr>
                <a:spLocks/>
              </p:cNvSpPr>
              <p:nvPr/>
            </p:nvSpPr>
            <p:spPr bwMode="auto">
              <a:xfrm>
                <a:off x="643" y="2859"/>
                <a:ext cx="193" cy="208"/>
              </a:xfrm>
              <a:custGeom>
                <a:avLst/>
                <a:gdLst>
                  <a:gd name="T0" fmla="*/ 386 w 386"/>
                  <a:gd name="T1" fmla="*/ 327 h 416"/>
                  <a:gd name="T2" fmla="*/ 307 w 386"/>
                  <a:gd name="T3" fmla="*/ 327 h 416"/>
                  <a:gd name="T4" fmla="*/ 307 w 386"/>
                  <a:gd name="T5" fmla="*/ 187 h 416"/>
                  <a:gd name="T6" fmla="*/ 301 w 386"/>
                  <a:gd name="T7" fmla="*/ 153 h 416"/>
                  <a:gd name="T8" fmla="*/ 283 w 386"/>
                  <a:gd name="T9" fmla="*/ 119 h 416"/>
                  <a:gd name="T10" fmla="*/ 265 w 386"/>
                  <a:gd name="T11" fmla="*/ 99 h 416"/>
                  <a:gd name="T12" fmla="*/ 240 w 386"/>
                  <a:gd name="T13" fmla="*/ 86 h 416"/>
                  <a:gd name="T14" fmla="*/ 210 w 386"/>
                  <a:gd name="T15" fmla="*/ 80 h 416"/>
                  <a:gd name="T16" fmla="*/ 175 w 386"/>
                  <a:gd name="T17" fmla="*/ 80 h 416"/>
                  <a:gd name="T18" fmla="*/ 145 w 386"/>
                  <a:gd name="T19" fmla="*/ 86 h 416"/>
                  <a:gd name="T20" fmla="*/ 121 w 386"/>
                  <a:gd name="T21" fmla="*/ 99 h 416"/>
                  <a:gd name="T22" fmla="*/ 102 w 386"/>
                  <a:gd name="T23" fmla="*/ 119 h 416"/>
                  <a:gd name="T24" fmla="*/ 85 w 386"/>
                  <a:gd name="T25" fmla="*/ 153 h 416"/>
                  <a:gd name="T26" fmla="*/ 78 w 386"/>
                  <a:gd name="T27" fmla="*/ 187 h 416"/>
                  <a:gd name="T28" fmla="*/ 78 w 386"/>
                  <a:gd name="T29" fmla="*/ 416 h 416"/>
                  <a:gd name="T30" fmla="*/ 0 w 386"/>
                  <a:gd name="T31" fmla="*/ 193 h 416"/>
                  <a:gd name="T32" fmla="*/ 2 w 386"/>
                  <a:gd name="T33" fmla="*/ 165 h 416"/>
                  <a:gd name="T34" fmla="*/ 9 w 386"/>
                  <a:gd name="T35" fmla="*/ 134 h 416"/>
                  <a:gd name="T36" fmla="*/ 21 w 386"/>
                  <a:gd name="T37" fmla="*/ 103 h 416"/>
                  <a:gd name="T38" fmla="*/ 39 w 386"/>
                  <a:gd name="T39" fmla="*/ 72 h 416"/>
                  <a:gd name="T40" fmla="*/ 64 w 386"/>
                  <a:gd name="T41" fmla="*/ 44 h 416"/>
                  <a:gd name="T42" fmla="*/ 98 w 386"/>
                  <a:gd name="T43" fmla="*/ 21 h 416"/>
                  <a:gd name="T44" fmla="*/ 140 w 386"/>
                  <a:gd name="T45" fmla="*/ 6 h 416"/>
                  <a:gd name="T46" fmla="*/ 192 w 386"/>
                  <a:gd name="T47" fmla="*/ 0 h 416"/>
                  <a:gd name="T48" fmla="*/ 244 w 386"/>
                  <a:gd name="T49" fmla="*/ 6 h 416"/>
                  <a:gd name="T50" fmla="*/ 287 w 386"/>
                  <a:gd name="T51" fmla="*/ 21 h 416"/>
                  <a:gd name="T52" fmla="*/ 321 w 386"/>
                  <a:gd name="T53" fmla="*/ 44 h 416"/>
                  <a:gd name="T54" fmla="*/ 347 w 386"/>
                  <a:gd name="T55" fmla="*/ 72 h 416"/>
                  <a:gd name="T56" fmla="*/ 365 w 386"/>
                  <a:gd name="T57" fmla="*/ 103 h 416"/>
                  <a:gd name="T58" fmla="*/ 377 w 386"/>
                  <a:gd name="T59" fmla="*/ 134 h 416"/>
                  <a:gd name="T60" fmla="*/ 384 w 386"/>
                  <a:gd name="T61" fmla="*/ 165 h 416"/>
                  <a:gd name="T62" fmla="*/ 386 w 386"/>
                  <a:gd name="T63" fmla="*/ 193 h 41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86"/>
                  <a:gd name="T97" fmla="*/ 0 h 416"/>
                  <a:gd name="T98" fmla="*/ 386 w 386"/>
                  <a:gd name="T99" fmla="*/ 416 h 41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86" h="416">
                    <a:moveTo>
                      <a:pt x="386" y="193"/>
                    </a:moveTo>
                    <a:lnTo>
                      <a:pt x="386" y="327"/>
                    </a:lnTo>
                    <a:lnTo>
                      <a:pt x="348" y="348"/>
                    </a:lnTo>
                    <a:lnTo>
                      <a:pt x="307" y="327"/>
                    </a:lnTo>
                    <a:lnTo>
                      <a:pt x="307" y="193"/>
                    </a:lnTo>
                    <a:lnTo>
                      <a:pt x="307" y="187"/>
                    </a:lnTo>
                    <a:lnTo>
                      <a:pt x="305" y="173"/>
                    </a:lnTo>
                    <a:lnTo>
                      <a:pt x="301" y="153"/>
                    </a:lnTo>
                    <a:lnTo>
                      <a:pt x="291" y="132"/>
                    </a:lnTo>
                    <a:lnTo>
                      <a:pt x="283" y="119"/>
                    </a:lnTo>
                    <a:lnTo>
                      <a:pt x="275" y="109"/>
                    </a:lnTo>
                    <a:lnTo>
                      <a:pt x="265" y="99"/>
                    </a:lnTo>
                    <a:lnTo>
                      <a:pt x="253" y="91"/>
                    </a:lnTo>
                    <a:lnTo>
                      <a:pt x="240" y="86"/>
                    </a:lnTo>
                    <a:lnTo>
                      <a:pt x="226" y="82"/>
                    </a:lnTo>
                    <a:lnTo>
                      <a:pt x="210" y="80"/>
                    </a:lnTo>
                    <a:lnTo>
                      <a:pt x="192" y="79"/>
                    </a:lnTo>
                    <a:lnTo>
                      <a:pt x="175" y="80"/>
                    </a:lnTo>
                    <a:lnTo>
                      <a:pt x="160" y="82"/>
                    </a:lnTo>
                    <a:lnTo>
                      <a:pt x="145" y="86"/>
                    </a:lnTo>
                    <a:lnTo>
                      <a:pt x="132" y="91"/>
                    </a:lnTo>
                    <a:lnTo>
                      <a:pt x="121" y="99"/>
                    </a:lnTo>
                    <a:lnTo>
                      <a:pt x="111" y="109"/>
                    </a:lnTo>
                    <a:lnTo>
                      <a:pt x="102" y="119"/>
                    </a:lnTo>
                    <a:lnTo>
                      <a:pt x="94" y="132"/>
                    </a:lnTo>
                    <a:lnTo>
                      <a:pt x="85" y="153"/>
                    </a:lnTo>
                    <a:lnTo>
                      <a:pt x="81" y="173"/>
                    </a:lnTo>
                    <a:lnTo>
                      <a:pt x="78" y="187"/>
                    </a:lnTo>
                    <a:lnTo>
                      <a:pt x="78" y="193"/>
                    </a:lnTo>
                    <a:lnTo>
                      <a:pt x="78" y="416"/>
                    </a:lnTo>
                    <a:lnTo>
                      <a:pt x="0" y="416"/>
                    </a:lnTo>
                    <a:lnTo>
                      <a:pt x="0" y="193"/>
                    </a:lnTo>
                    <a:lnTo>
                      <a:pt x="0" y="180"/>
                    </a:lnTo>
                    <a:lnTo>
                      <a:pt x="2" y="165"/>
                    </a:lnTo>
                    <a:lnTo>
                      <a:pt x="5" y="150"/>
                    </a:lnTo>
                    <a:lnTo>
                      <a:pt x="9" y="134"/>
                    </a:lnTo>
                    <a:lnTo>
                      <a:pt x="14" y="119"/>
                    </a:lnTo>
                    <a:lnTo>
                      <a:pt x="21" y="103"/>
                    </a:lnTo>
                    <a:lnTo>
                      <a:pt x="29" y="87"/>
                    </a:lnTo>
                    <a:lnTo>
                      <a:pt x="39" y="72"/>
                    </a:lnTo>
                    <a:lnTo>
                      <a:pt x="51" y="57"/>
                    </a:lnTo>
                    <a:lnTo>
                      <a:pt x="64" y="44"/>
                    </a:lnTo>
                    <a:lnTo>
                      <a:pt x="81" y="31"/>
                    </a:lnTo>
                    <a:lnTo>
                      <a:pt x="98" y="21"/>
                    </a:lnTo>
                    <a:lnTo>
                      <a:pt x="119" y="12"/>
                    </a:lnTo>
                    <a:lnTo>
                      <a:pt x="140" y="6"/>
                    </a:lnTo>
                    <a:lnTo>
                      <a:pt x="165" y="1"/>
                    </a:lnTo>
                    <a:lnTo>
                      <a:pt x="192" y="0"/>
                    </a:lnTo>
                    <a:lnTo>
                      <a:pt x="220" y="1"/>
                    </a:lnTo>
                    <a:lnTo>
                      <a:pt x="244" y="6"/>
                    </a:lnTo>
                    <a:lnTo>
                      <a:pt x="267" y="12"/>
                    </a:lnTo>
                    <a:lnTo>
                      <a:pt x="287" y="21"/>
                    </a:lnTo>
                    <a:lnTo>
                      <a:pt x="305" y="31"/>
                    </a:lnTo>
                    <a:lnTo>
                      <a:pt x="321" y="44"/>
                    </a:lnTo>
                    <a:lnTo>
                      <a:pt x="335" y="57"/>
                    </a:lnTo>
                    <a:lnTo>
                      <a:pt x="347" y="72"/>
                    </a:lnTo>
                    <a:lnTo>
                      <a:pt x="357" y="87"/>
                    </a:lnTo>
                    <a:lnTo>
                      <a:pt x="365" y="103"/>
                    </a:lnTo>
                    <a:lnTo>
                      <a:pt x="372" y="119"/>
                    </a:lnTo>
                    <a:lnTo>
                      <a:pt x="377" y="134"/>
                    </a:lnTo>
                    <a:lnTo>
                      <a:pt x="381" y="150"/>
                    </a:lnTo>
                    <a:lnTo>
                      <a:pt x="384" y="165"/>
                    </a:lnTo>
                    <a:lnTo>
                      <a:pt x="386" y="180"/>
                    </a:lnTo>
                    <a:lnTo>
                      <a:pt x="386" y="193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2" name="Freeform 45"/>
              <p:cNvSpPr>
                <a:spLocks noEditPoints="1"/>
              </p:cNvSpPr>
              <p:nvPr/>
            </p:nvSpPr>
            <p:spPr bwMode="auto">
              <a:xfrm>
                <a:off x="635" y="2851"/>
                <a:ext cx="208" cy="230"/>
              </a:xfrm>
              <a:custGeom>
                <a:avLst/>
                <a:gdLst>
                  <a:gd name="T0" fmla="*/ 110 w 417"/>
                  <a:gd name="T1" fmla="*/ 457 h 460"/>
                  <a:gd name="T2" fmla="*/ 113 w 417"/>
                  <a:gd name="T3" fmla="*/ 191 h 460"/>
                  <a:gd name="T4" fmla="*/ 131 w 417"/>
                  <a:gd name="T5" fmla="*/ 144 h 460"/>
                  <a:gd name="T6" fmla="*/ 156 w 417"/>
                  <a:gd name="T7" fmla="*/ 121 h 460"/>
                  <a:gd name="T8" fmla="*/ 193 w 417"/>
                  <a:gd name="T9" fmla="*/ 112 h 460"/>
                  <a:gd name="T10" fmla="*/ 237 w 417"/>
                  <a:gd name="T11" fmla="*/ 113 h 460"/>
                  <a:gd name="T12" fmla="*/ 271 w 417"/>
                  <a:gd name="T13" fmla="*/ 128 h 460"/>
                  <a:gd name="T14" fmla="*/ 294 w 417"/>
                  <a:gd name="T15" fmla="*/ 154 h 460"/>
                  <a:gd name="T16" fmla="*/ 307 w 417"/>
                  <a:gd name="T17" fmla="*/ 204 h 460"/>
                  <a:gd name="T18" fmla="*/ 309 w 417"/>
                  <a:gd name="T19" fmla="*/ 335 h 460"/>
                  <a:gd name="T20" fmla="*/ 325 w 417"/>
                  <a:gd name="T21" fmla="*/ 363 h 460"/>
                  <a:gd name="T22" fmla="*/ 351 w 417"/>
                  <a:gd name="T23" fmla="*/ 376 h 460"/>
                  <a:gd name="T24" fmla="*/ 382 w 417"/>
                  <a:gd name="T25" fmla="*/ 373 h 460"/>
                  <a:gd name="T26" fmla="*/ 406 w 417"/>
                  <a:gd name="T27" fmla="*/ 355 h 460"/>
                  <a:gd name="T28" fmla="*/ 417 w 417"/>
                  <a:gd name="T29" fmla="*/ 323 h 460"/>
                  <a:gd name="T30" fmla="*/ 414 w 417"/>
                  <a:gd name="T31" fmla="*/ 179 h 460"/>
                  <a:gd name="T32" fmla="*/ 402 w 417"/>
                  <a:gd name="T33" fmla="*/ 129 h 460"/>
                  <a:gd name="T34" fmla="*/ 375 w 417"/>
                  <a:gd name="T35" fmla="*/ 77 h 460"/>
                  <a:gd name="T36" fmla="*/ 330 w 417"/>
                  <a:gd name="T37" fmla="*/ 34 h 460"/>
                  <a:gd name="T38" fmla="*/ 265 w 417"/>
                  <a:gd name="T39" fmla="*/ 6 h 460"/>
                  <a:gd name="T40" fmla="*/ 178 w 417"/>
                  <a:gd name="T41" fmla="*/ 1 h 460"/>
                  <a:gd name="T42" fmla="*/ 106 w 417"/>
                  <a:gd name="T43" fmla="*/ 23 h 460"/>
                  <a:gd name="T44" fmla="*/ 55 w 417"/>
                  <a:gd name="T45" fmla="*/ 62 h 460"/>
                  <a:gd name="T46" fmla="*/ 23 w 417"/>
                  <a:gd name="T47" fmla="*/ 111 h 460"/>
                  <a:gd name="T48" fmla="*/ 4 w 417"/>
                  <a:gd name="T49" fmla="*/ 163 h 460"/>
                  <a:gd name="T50" fmla="*/ 0 w 417"/>
                  <a:gd name="T51" fmla="*/ 209 h 460"/>
                  <a:gd name="T52" fmla="*/ 40 w 417"/>
                  <a:gd name="T53" fmla="*/ 156 h 460"/>
                  <a:gd name="T54" fmla="*/ 91 w 417"/>
                  <a:gd name="T55" fmla="*/ 72 h 460"/>
                  <a:gd name="T56" fmla="*/ 208 w 417"/>
                  <a:gd name="T57" fmla="*/ 32 h 460"/>
                  <a:gd name="T58" fmla="*/ 326 w 417"/>
                  <a:gd name="T59" fmla="*/ 72 h 460"/>
                  <a:gd name="T60" fmla="*/ 378 w 417"/>
                  <a:gd name="T61" fmla="*/ 156 h 460"/>
                  <a:gd name="T62" fmla="*/ 386 w 417"/>
                  <a:gd name="T63" fmla="*/ 323 h 460"/>
                  <a:gd name="T64" fmla="*/ 370 w 417"/>
                  <a:gd name="T65" fmla="*/ 343 h 460"/>
                  <a:gd name="T66" fmla="*/ 348 w 417"/>
                  <a:gd name="T67" fmla="*/ 340 h 460"/>
                  <a:gd name="T68" fmla="*/ 340 w 417"/>
                  <a:gd name="T69" fmla="*/ 304 h 460"/>
                  <a:gd name="T70" fmla="*/ 340 w 417"/>
                  <a:gd name="T71" fmla="*/ 209 h 460"/>
                  <a:gd name="T72" fmla="*/ 332 w 417"/>
                  <a:gd name="T73" fmla="*/ 165 h 460"/>
                  <a:gd name="T74" fmla="*/ 303 w 417"/>
                  <a:gd name="T75" fmla="*/ 113 h 460"/>
                  <a:gd name="T76" fmla="*/ 262 w 417"/>
                  <a:gd name="T77" fmla="*/ 88 h 460"/>
                  <a:gd name="T78" fmla="*/ 208 w 417"/>
                  <a:gd name="T79" fmla="*/ 79 h 460"/>
                  <a:gd name="T80" fmla="*/ 155 w 417"/>
                  <a:gd name="T81" fmla="*/ 88 h 460"/>
                  <a:gd name="T82" fmla="*/ 115 w 417"/>
                  <a:gd name="T83" fmla="*/ 113 h 460"/>
                  <a:gd name="T84" fmla="*/ 86 w 417"/>
                  <a:gd name="T85" fmla="*/ 165 h 460"/>
                  <a:gd name="T86" fmla="*/ 78 w 417"/>
                  <a:gd name="T87" fmla="*/ 209 h 460"/>
                  <a:gd name="T88" fmla="*/ 78 w 417"/>
                  <a:gd name="T89" fmla="*/ 380 h 460"/>
                  <a:gd name="T90" fmla="*/ 67 w 417"/>
                  <a:gd name="T91" fmla="*/ 426 h 460"/>
                  <a:gd name="T92" fmla="*/ 49 w 417"/>
                  <a:gd name="T93" fmla="*/ 427 h 460"/>
                  <a:gd name="T94" fmla="*/ 32 w 417"/>
                  <a:gd name="T95" fmla="*/ 427 h 460"/>
                  <a:gd name="T96" fmla="*/ 32 w 417"/>
                  <a:gd name="T97" fmla="*/ 239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17"/>
                  <a:gd name="T148" fmla="*/ 0 h 460"/>
                  <a:gd name="T149" fmla="*/ 417 w 417"/>
                  <a:gd name="T150" fmla="*/ 460 h 46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17" h="460">
                    <a:moveTo>
                      <a:pt x="0" y="209"/>
                    </a:moveTo>
                    <a:lnTo>
                      <a:pt x="0" y="460"/>
                    </a:lnTo>
                    <a:lnTo>
                      <a:pt x="110" y="457"/>
                    </a:lnTo>
                    <a:lnTo>
                      <a:pt x="110" y="209"/>
                    </a:lnTo>
                    <a:lnTo>
                      <a:pt x="110" y="204"/>
                    </a:lnTo>
                    <a:lnTo>
                      <a:pt x="113" y="191"/>
                    </a:lnTo>
                    <a:lnTo>
                      <a:pt x="116" y="174"/>
                    </a:lnTo>
                    <a:lnTo>
                      <a:pt x="124" y="154"/>
                    </a:lnTo>
                    <a:lnTo>
                      <a:pt x="131" y="144"/>
                    </a:lnTo>
                    <a:lnTo>
                      <a:pt x="138" y="135"/>
                    </a:lnTo>
                    <a:lnTo>
                      <a:pt x="147" y="128"/>
                    </a:lnTo>
                    <a:lnTo>
                      <a:pt x="156" y="121"/>
                    </a:lnTo>
                    <a:lnTo>
                      <a:pt x="168" y="116"/>
                    </a:lnTo>
                    <a:lnTo>
                      <a:pt x="180" y="113"/>
                    </a:lnTo>
                    <a:lnTo>
                      <a:pt x="193" y="112"/>
                    </a:lnTo>
                    <a:lnTo>
                      <a:pt x="208" y="111"/>
                    </a:lnTo>
                    <a:lnTo>
                      <a:pt x="223" y="112"/>
                    </a:lnTo>
                    <a:lnTo>
                      <a:pt x="237" y="113"/>
                    </a:lnTo>
                    <a:lnTo>
                      <a:pt x="250" y="116"/>
                    </a:lnTo>
                    <a:lnTo>
                      <a:pt x="260" y="121"/>
                    </a:lnTo>
                    <a:lnTo>
                      <a:pt x="271" y="128"/>
                    </a:lnTo>
                    <a:lnTo>
                      <a:pt x="280" y="135"/>
                    </a:lnTo>
                    <a:lnTo>
                      <a:pt x="287" y="144"/>
                    </a:lnTo>
                    <a:lnTo>
                      <a:pt x="294" y="154"/>
                    </a:lnTo>
                    <a:lnTo>
                      <a:pt x="302" y="174"/>
                    </a:lnTo>
                    <a:lnTo>
                      <a:pt x="305" y="191"/>
                    </a:lnTo>
                    <a:lnTo>
                      <a:pt x="307" y="204"/>
                    </a:lnTo>
                    <a:lnTo>
                      <a:pt x="307" y="209"/>
                    </a:lnTo>
                    <a:lnTo>
                      <a:pt x="307" y="323"/>
                    </a:lnTo>
                    <a:lnTo>
                      <a:pt x="309" y="335"/>
                    </a:lnTo>
                    <a:lnTo>
                      <a:pt x="313" y="346"/>
                    </a:lnTo>
                    <a:lnTo>
                      <a:pt x="318" y="355"/>
                    </a:lnTo>
                    <a:lnTo>
                      <a:pt x="325" y="363"/>
                    </a:lnTo>
                    <a:lnTo>
                      <a:pt x="333" y="369"/>
                    </a:lnTo>
                    <a:lnTo>
                      <a:pt x="342" y="373"/>
                    </a:lnTo>
                    <a:lnTo>
                      <a:pt x="351" y="376"/>
                    </a:lnTo>
                    <a:lnTo>
                      <a:pt x="361" y="377"/>
                    </a:lnTo>
                    <a:lnTo>
                      <a:pt x="372" y="376"/>
                    </a:lnTo>
                    <a:lnTo>
                      <a:pt x="382" y="373"/>
                    </a:lnTo>
                    <a:lnTo>
                      <a:pt x="391" y="369"/>
                    </a:lnTo>
                    <a:lnTo>
                      <a:pt x="400" y="363"/>
                    </a:lnTo>
                    <a:lnTo>
                      <a:pt x="406" y="355"/>
                    </a:lnTo>
                    <a:lnTo>
                      <a:pt x="412" y="346"/>
                    </a:lnTo>
                    <a:lnTo>
                      <a:pt x="416" y="335"/>
                    </a:lnTo>
                    <a:lnTo>
                      <a:pt x="417" y="323"/>
                    </a:lnTo>
                    <a:lnTo>
                      <a:pt x="417" y="209"/>
                    </a:lnTo>
                    <a:lnTo>
                      <a:pt x="417" y="195"/>
                    </a:lnTo>
                    <a:lnTo>
                      <a:pt x="414" y="179"/>
                    </a:lnTo>
                    <a:lnTo>
                      <a:pt x="412" y="163"/>
                    </a:lnTo>
                    <a:lnTo>
                      <a:pt x="408" y="146"/>
                    </a:lnTo>
                    <a:lnTo>
                      <a:pt x="402" y="129"/>
                    </a:lnTo>
                    <a:lnTo>
                      <a:pt x="395" y="111"/>
                    </a:lnTo>
                    <a:lnTo>
                      <a:pt x="386" y="95"/>
                    </a:lnTo>
                    <a:lnTo>
                      <a:pt x="375" y="77"/>
                    </a:lnTo>
                    <a:lnTo>
                      <a:pt x="361" y="62"/>
                    </a:lnTo>
                    <a:lnTo>
                      <a:pt x="348" y="47"/>
                    </a:lnTo>
                    <a:lnTo>
                      <a:pt x="330" y="34"/>
                    </a:lnTo>
                    <a:lnTo>
                      <a:pt x="311" y="23"/>
                    </a:lnTo>
                    <a:lnTo>
                      <a:pt x="289" y="13"/>
                    </a:lnTo>
                    <a:lnTo>
                      <a:pt x="265" y="6"/>
                    </a:lnTo>
                    <a:lnTo>
                      <a:pt x="238" y="1"/>
                    </a:lnTo>
                    <a:lnTo>
                      <a:pt x="208" y="0"/>
                    </a:lnTo>
                    <a:lnTo>
                      <a:pt x="178" y="1"/>
                    </a:lnTo>
                    <a:lnTo>
                      <a:pt x="152" y="6"/>
                    </a:lnTo>
                    <a:lnTo>
                      <a:pt x="128" y="13"/>
                    </a:lnTo>
                    <a:lnTo>
                      <a:pt x="106" y="23"/>
                    </a:lnTo>
                    <a:lnTo>
                      <a:pt x="87" y="34"/>
                    </a:lnTo>
                    <a:lnTo>
                      <a:pt x="70" y="47"/>
                    </a:lnTo>
                    <a:lnTo>
                      <a:pt x="55" y="62"/>
                    </a:lnTo>
                    <a:lnTo>
                      <a:pt x="42" y="77"/>
                    </a:lnTo>
                    <a:lnTo>
                      <a:pt x="31" y="95"/>
                    </a:lnTo>
                    <a:lnTo>
                      <a:pt x="23" y="111"/>
                    </a:lnTo>
                    <a:lnTo>
                      <a:pt x="15" y="129"/>
                    </a:lnTo>
                    <a:lnTo>
                      <a:pt x="9" y="146"/>
                    </a:lnTo>
                    <a:lnTo>
                      <a:pt x="4" y="163"/>
                    </a:lnTo>
                    <a:lnTo>
                      <a:pt x="2" y="179"/>
                    </a:lnTo>
                    <a:lnTo>
                      <a:pt x="0" y="195"/>
                    </a:lnTo>
                    <a:lnTo>
                      <a:pt x="0" y="209"/>
                    </a:lnTo>
                    <a:close/>
                    <a:moveTo>
                      <a:pt x="32" y="209"/>
                    </a:moveTo>
                    <a:lnTo>
                      <a:pt x="34" y="183"/>
                    </a:lnTo>
                    <a:lnTo>
                      <a:pt x="40" y="156"/>
                    </a:lnTo>
                    <a:lnTo>
                      <a:pt x="52" y="126"/>
                    </a:lnTo>
                    <a:lnTo>
                      <a:pt x="68" y="98"/>
                    </a:lnTo>
                    <a:lnTo>
                      <a:pt x="91" y="72"/>
                    </a:lnTo>
                    <a:lnTo>
                      <a:pt x="122" y="51"/>
                    </a:lnTo>
                    <a:lnTo>
                      <a:pt x="161" y="37"/>
                    </a:lnTo>
                    <a:lnTo>
                      <a:pt x="208" y="32"/>
                    </a:lnTo>
                    <a:lnTo>
                      <a:pt x="257" y="37"/>
                    </a:lnTo>
                    <a:lnTo>
                      <a:pt x="296" y="51"/>
                    </a:lnTo>
                    <a:lnTo>
                      <a:pt x="326" y="72"/>
                    </a:lnTo>
                    <a:lnTo>
                      <a:pt x="350" y="98"/>
                    </a:lnTo>
                    <a:lnTo>
                      <a:pt x="366" y="126"/>
                    </a:lnTo>
                    <a:lnTo>
                      <a:pt x="378" y="156"/>
                    </a:lnTo>
                    <a:lnTo>
                      <a:pt x="383" y="183"/>
                    </a:lnTo>
                    <a:lnTo>
                      <a:pt x="386" y="209"/>
                    </a:lnTo>
                    <a:lnTo>
                      <a:pt x="386" y="323"/>
                    </a:lnTo>
                    <a:lnTo>
                      <a:pt x="383" y="333"/>
                    </a:lnTo>
                    <a:lnTo>
                      <a:pt x="378" y="340"/>
                    </a:lnTo>
                    <a:lnTo>
                      <a:pt x="370" y="343"/>
                    </a:lnTo>
                    <a:lnTo>
                      <a:pt x="361" y="344"/>
                    </a:lnTo>
                    <a:lnTo>
                      <a:pt x="355" y="343"/>
                    </a:lnTo>
                    <a:lnTo>
                      <a:pt x="348" y="340"/>
                    </a:lnTo>
                    <a:lnTo>
                      <a:pt x="342" y="333"/>
                    </a:lnTo>
                    <a:lnTo>
                      <a:pt x="340" y="323"/>
                    </a:lnTo>
                    <a:lnTo>
                      <a:pt x="340" y="304"/>
                    </a:lnTo>
                    <a:lnTo>
                      <a:pt x="340" y="265"/>
                    </a:lnTo>
                    <a:lnTo>
                      <a:pt x="340" y="226"/>
                    </a:lnTo>
                    <a:lnTo>
                      <a:pt x="340" y="209"/>
                    </a:lnTo>
                    <a:lnTo>
                      <a:pt x="340" y="203"/>
                    </a:lnTo>
                    <a:lnTo>
                      <a:pt x="337" y="187"/>
                    </a:lnTo>
                    <a:lnTo>
                      <a:pt x="332" y="165"/>
                    </a:lnTo>
                    <a:lnTo>
                      <a:pt x="321" y="141"/>
                    </a:lnTo>
                    <a:lnTo>
                      <a:pt x="313" y="126"/>
                    </a:lnTo>
                    <a:lnTo>
                      <a:pt x="303" y="113"/>
                    </a:lnTo>
                    <a:lnTo>
                      <a:pt x="290" y="103"/>
                    </a:lnTo>
                    <a:lnTo>
                      <a:pt x="277" y="93"/>
                    </a:lnTo>
                    <a:lnTo>
                      <a:pt x="262" y="88"/>
                    </a:lnTo>
                    <a:lnTo>
                      <a:pt x="246" y="82"/>
                    </a:lnTo>
                    <a:lnTo>
                      <a:pt x="228" y="80"/>
                    </a:lnTo>
                    <a:lnTo>
                      <a:pt x="208" y="79"/>
                    </a:lnTo>
                    <a:lnTo>
                      <a:pt x="189" y="80"/>
                    </a:lnTo>
                    <a:lnTo>
                      <a:pt x="171" y="82"/>
                    </a:lnTo>
                    <a:lnTo>
                      <a:pt x="155" y="88"/>
                    </a:lnTo>
                    <a:lnTo>
                      <a:pt x="140" y="93"/>
                    </a:lnTo>
                    <a:lnTo>
                      <a:pt x="127" y="103"/>
                    </a:lnTo>
                    <a:lnTo>
                      <a:pt x="115" y="113"/>
                    </a:lnTo>
                    <a:lnTo>
                      <a:pt x="105" y="126"/>
                    </a:lnTo>
                    <a:lnTo>
                      <a:pt x="97" y="141"/>
                    </a:lnTo>
                    <a:lnTo>
                      <a:pt x="86" y="165"/>
                    </a:lnTo>
                    <a:lnTo>
                      <a:pt x="80" y="187"/>
                    </a:lnTo>
                    <a:lnTo>
                      <a:pt x="78" y="203"/>
                    </a:lnTo>
                    <a:lnTo>
                      <a:pt x="78" y="209"/>
                    </a:lnTo>
                    <a:lnTo>
                      <a:pt x="78" y="239"/>
                    </a:lnTo>
                    <a:lnTo>
                      <a:pt x="78" y="306"/>
                    </a:lnTo>
                    <a:lnTo>
                      <a:pt x="78" y="380"/>
                    </a:lnTo>
                    <a:lnTo>
                      <a:pt x="78" y="426"/>
                    </a:lnTo>
                    <a:lnTo>
                      <a:pt x="72" y="426"/>
                    </a:lnTo>
                    <a:lnTo>
                      <a:pt x="67" y="426"/>
                    </a:lnTo>
                    <a:lnTo>
                      <a:pt x="61" y="426"/>
                    </a:lnTo>
                    <a:lnTo>
                      <a:pt x="55" y="426"/>
                    </a:lnTo>
                    <a:lnTo>
                      <a:pt x="49" y="427"/>
                    </a:lnTo>
                    <a:lnTo>
                      <a:pt x="44" y="427"/>
                    </a:lnTo>
                    <a:lnTo>
                      <a:pt x="38" y="427"/>
                    </a:lnTo>
                    <a:lnTo>
                      <a:pt x="32" y="427"/>
                    </a:lnTo>
                    <a:lnTo>
                      <a:pt x="32" y="381"/>
                    </a:lnTo>
                    <a:lnTo>
                      <a:pt x="32" y="308"/>
                    </a:lnTo>
                    <a:lnTo>
                      <a:pt x="32" y="239"/>
                    </a:lnTo>
                    <a:lnTo>
                      <a:pt x="32" y="2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3" name="Rectangle 46"/>
              <p:cNvSpPr>
                <a:spLocks noChangeArrowheads="1"/>
              </p:cNvSpPr>
              <p:nvPr/>
            </p:nvSpPr>
            <p:spPr bwMode="auto">
              <a:xfrm>
                <a:off x="623" y="3137"/>
                <a:ext cx="229" cy="94"/>
              </a:xfrm>
              <a:prstGeom prst="rect">
                <a:avLst/>
              </a:pr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4" name="Rectangle 47"/>
              <p:cNvSpPr>
                <a:spLocks noChangeArrowheads="1"/>
              </p:cNvSpPr>
              <p:nvPr/>
            </p:nvSpPr>
            <p:spPr bwMode="auto">
              <a:xfrm>
                <a:off x="624" y="3138"/>
                <a:ext cx="21" cy="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5" name="Rectangle 48"/>
              <p:cNvSpPr>
                <a:spLocks noChangeArrowheads="1"/>
              </p:cNvSpPr>
              <p:nvPr/>
            </p:nvSpPr>
            <p:spPr bwMode="auto">
              <a:xfrm>
                <a:off x="623" y="3164"/>
                <a:ext cx="22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6" name="Rectangle 49"/>
              <p:cNvSpPr>
                <a:spLocks noChangeArrowheads="1"/>
              </p:cNvSpPr>
              <p:nvPr/>
            </p:nvSpPr>
            <p:spPr bwMode="auto">
              <a:xfrm>
                <a:off x="623" y="3195"/>
                <a:ext cx="22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7" name="Freeform 50"/>
              <p:cNvSpPr>
                <a:spLocks/>
              </p:cNvSpPr>
              <p:nvPr/>
            </p:nvSpPr>
            <p:spPr bwMode="auto">
              <a:xfrm>
                <a:off x="609" y="3064"/>
                <a:ext cx="260" cy="73"/>
              </a:xfrm>
              <a:custGeom>
                <a:avLst/>
                <a:gdLst>
                  <a:gd name="T0" fmla="*/ 521 w 521"/>
                  <a:gd name="T1" fmla="*/ 126 h 146"/>
                  <a:gd name="T2" fmla="*/ 521 w 521"/>
                  <a:gd name="T3" fmla="*/ 21 h 146"/>
                  <a:gd name="T4" fmla="*/ 517 w 521"/>
                  <a:gd name="T5" fmla="*/ 9 h 146"/>
                  <a:gd name="T6" fmla="*/ 510 w 521"/>
                  <a:gd name="T7" fmla="*/ 2 h 146"/>
                  <a:gd name="T8" fmla="*/ 503 w 521"/>
                  <a:gd name="T9" fmla="*/ 0 h 146"/>
                  <a:gd name="T10" fmla="*/ 500 w 521"/>
                  <a:gd name="T11" fmla="*/ 0 h 146"/>
                  <a:gd name="T12" fmla="*/ 21 w 521"/>
                  <a:gd name="T13" fmla="*/ 0 h 146"/>
                  <a:gd name="T14" fmla="*/ 9 w 521"/>
                  <a:gd name="T15" fmla="*/ 4 h 146"/>
                  <a:gd name="T16" fmla="*/ 2 w 521"/>
                  <a:gd name="T17" fmla="*/ 11 h 146"/>
                  <a:gd name="T18" fmla="*/ 0 w 521"/>
                  <a:gd name="T19" fmla="*/ 17 h 146"/>
                  <a:gd name="T20" fmla="*/ 0 w 521"/>
                  <a:gd name="T21" fmla="*/ 21 h 146"/>
                  <a:gd name="T22" fmla="*/ 0 w 521"/>
                  <a:gd name="T23" fmla="*/ 126 h 146"/>
                  <a:gd name="T24" fmla="*/ 0 w 521"/>
                  <a:gd name="T25" fmla="*/ 129 h 146"/>
                  <a:gd name="T26" fmla="*/ 2 w 521"/>
                  <a:gd name="T27" fmla="*/ 136 h 146"/>
                  <a:gd name="T28" fmla="*/ 9 w 521"/>
                  <a:gd name="T29" fmla="*/ 143 h 146"/>
                  <a:gd name="T30" fmla="*/ 21 w 521"/>
                  <a:gd name="T31" fmla="*/ 146 h 146"/>
                  <a:gd name="T32" fmla="*/ 500 w 521"/>
                  <a:gd name="T33" fmla="*/ 146 h 146"/>
                  <a:gd name="T34" fmla="*/ 503 w 521"/>
                  <a:gd name="T35" fmla="*/ 146 h 146"/>
                  <a:gd name="T36" fmla="*/ 510 w 521"/>
                  <a:gd name="T37" fmla="*/ 144 h 146"/>
                  <a:gd name="T38" fmla="*/ 517 w 521"/>
                  <a:gd name="T39" fmla="*/ 137 h 146"/>
                  <a:gd name="T40" fmla="*/ 521 w 521"/>
                  <a:gd name="T41" fmla="*/ 126 h 14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1"/>
                  <a:gd name="T64" fmla="*/ 0 h 146"/>
                  <a:gd name="T65" fmla="*/ 521 w 521"/>
                  <a:gd name="T66" fmla="*/ 146 h 14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1" h="146">
                    <a:moveTo>
                      <a:pt x="521" y="126"/>
                    </a:moveTo>
                    <a:lnTo>
                      <a:pt x="521" y="21"/>
                    </a:lnTo>
                    <a:lnTo>
                      <a:pt x="517" y="9"/>
                    </a:lnTo>
                    <a:lnTo>
                      <a:pt x="510" y="2"/>
                    </a:lnTo>
                    <a:lnTo>
                      <a:pt x="503" y="0"/>
                    </a:lnTo>
                    <a:lnTo>
                      <a:pt x="500" y="0"/>
                    </a:lnTo>
                    <a:lnTo>
                      <a:pt x="21" y="0"/>
                    </a:lnTo>
                    <a:lnTo>
                      <a:pt x="9" y="4"/>
                    </a:lnTo>
                    <a:lnTo>
                      <a:pt x="2" y="11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0" y="126"/>
                    </a:lnTo>
                    <a:lnTo>
                      <a:pt x="0" y="129"/>
                    </a:lnTo>
                    <a:lnTo>
                      <a:pt x="2" y="136"/>
                    </a:lnTo>
                    <a:lnTo>
                      <a:pt x="9" y="143"/>
                    </a:lnTo>
                    <a:lnTo>
                      <a:pt x="21" y="146"/>
                    </a:lnTo>
                    <a:lnTo>
                      <a:pt x="500" y="146"/>
                    </a:lnTo>
                    <a:lnTo>
                      <a:pt x="503" y="146"/>
                    </a:lnTo>
                    <a:lnTo>
                      <a:pt x="510" y="144"/>
                    </a:lnTo>
                    <a:lnTo>
                      <a:pt x="517" y="137"/>
                    </a:lnTo>
                    <a:lnTo>
                      <a:pt x="521" y="1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8" name="Freeform 51"/>
              <p:cNvSpPr>
                <a:spLocks/>
              </p:cNvSpPr>
              <p:nvPr/>
            </p:nvSpPr>
            <p:spPr bwMode="auto">
              <a:xfrm>
                <a:off x="609" y="3231"/>
                <a:ext cx="260" cy="73"/>
              </a:xfrm>
              <a:custGeom>
                <a:avLst/>
                <a:gdLst>
                  <a:gd name="T0" fmla="*/ 521 w 521"/>
                  <a:gd name="T1" fmla="*/ 124 h 145"/>
                  <a:gd name="T2" fmla="*/ 521 w 521"/>
                  <a:gd name="T3" fmla="*/ 21 h 145"/>
                  <a:gd name="T4" fmla="*/ 517 w 521"/>
                  <a:gd name="T5" fmla="*/ 9 h 145"/>
                  <a:gd name="T6" fmla="*/ 510 w 521"/>
                  <a:gd name="T7" fmla="*/ 2 h 145"/>
                  <a:gd name="T8" fmla="*/ 503 w 521"/>
                  <a:gd name="T9" fmla="*/ 0 h 145"/>
                  <a:gd name="T10" fmla="*/ 500 w 521"/>
                  <a:gd name="T11" fmla="*/ 0 h 145"/>
                  <a:gd name="T12" fmla="*/ 21 w 521"/>
                  <a:gd name="T13" fmla="*/ 0 h 145"/>
                  <a:gd name="T14" fmla="*/ 9 w 521"/>
                  <a:gd name="T15" fmla="*/ 3 h 145"/>
                  <a:gd name="T16" fmla="*/ 2 w 521"/>
                  <a:gd name="T17" fmla="*/ 10 h 145"/>
                  <a:gd name="T18" fmla="*/ 0 w 521"/>
                  <a:gd name="T19" fmla="*/ 17 h 145"/>
                  <a:gd name="T20" fmla="*/ 0 w 521"/>
                  <a:gd name="T21" fmla="*/ 21 h 145"/>
                  <a:gd name="T22" fmla="*/ 0 w 521"/>
                  <a:gd name="T23" fmla="*/ 124 h 145"/>
                  <a:gd name="T24" fmla="*/ 0 w 521"/>
                  <a:gd name="T25" fmla="*/ 128 h 145"/>
                  <a:gd name="T26" fmla="*/ 2 w 521"/>
                  <a:gd name="T27" fmla="*/ 135 h 145"/>
                  <a:gd name="T28" fmla="*/ 9 w 521"/>
                  <a:gd name="T29" fmla="*/ 142 h 145"/>
                  <a:gd name="T30" fmla="*/ 21 w 521"/>
                  <a:gd name="T31" fmla="*/ 145 h 145"/>
                  <a:gd name="T32" fmla="*/ 500 w 521"/>
                  <a:gd name="T33" fmla="*/ 145 h 145"/>
                  <a:gd name="T34" fmla="*/ 503 w 521"/>
                  <a:gd name="T35" fmla="*/ 145 h 145"/>
                  <a:gd name="T36" fmla="*/ 510 w 521"/>
                  <a:gd name="T37" fmla="*/ 143 h 145"/>
                  <a:gd name="T38" fmla="*/ 517 w 521"/>
                  <a:gd name="T39" fmla="*/ 136 h 145"/>
                  <a:gd name="T40" fmla="*/ 521 w 521"/>
                  <a:gd name="T41" fmla="*/ 124 h 14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1"/>
                  <a:gd name="T64" fmla="*/ 0 h 145"/>
                  <a:gd name="T65" fmla="*/ 521 w 521"/>
                  <a:gd name="T66" fmla="*/ 145 h 14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1" h="145">
                    <a:moveTo>
                      <a:pt x="521" y="124"/>
                    </a:moveTo>
                    <a:lnTo>
                      <a:pt x="521" y="21"/>
                    </a:lnTo>
                    <a:lnTo>
                      <a:pt x="517" y="9"/>
                    </a:lnTo>
                    <a:lnTo>
                      <a:pt x="510" y="2"/>
                    </a:lnTo>
                    <a:lnTo>
                      <a:pt x="503" y="0"/>
                    </a:lnTo>
                    <a:lnTo>
                      <a:pt x="500" y="0"/>
                    </a:lnTo>
                    <a:lnTo>
                      <a:pt x="21" y="0"/>
                    </a:lnTo>
                    <a:lnTo>
                      <a:pt x="9" y="3"/>
                    </a:lnTo>
                    <a:lnTo>
                      <a:pt x="2" y="10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0" y="124"/>
                    </a:lnTo>
                    <a:lnTo>
                      <a:pt x="0" y="128"/>
                    </a:lnTo>
                    <a:lnTo>
                      <a:pt x="2" y="135"/>
                    </a:lnTo>
                    <a:lnTo>
                      <a:pt x="9" y="142"/>
                    </a:lnTo>
                    <a:lnTo>
                      <a:pt x="21" y="145"/>
                    </a:lnTo>
                    <a:lnTo>
                      <a:pt x="500" y="145"/>
                    </a:lnTo>
                    <a:lnTo>
                      <a:pt x="503" y="145"/>
                    </a:lnTo>
                    <a:lnTo>
                      <a:pt x="510" y="143"/>
                    </a:lnTo>
                    <a:lnTo>
                      <a:pt x="517" y="136"/>
                    </a:lnTo>
                    <a:lnTo>
                      <a:pt x="521" y="1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69" name="Freeform 52"/>
              <p:cNvSpPr>
                <a:spLocks/>
              </p:cNvSpPr>
              <p:nvPr/>
            </p:nvSpPr>
            <p:spPr bwMode="auto">
              <a:xfrm>
                <a:off x="625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auto">
              <a:xfrm>
                <a:off x="617" y="3137"/>
                <a:ext cx="16" cy="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71" name="Freeform 54"/>
              <p:cNvSpPr>
                <a:spLocks/>
              </p:cNvSpPr>
              <p:nvPr/>
            </p:nvSpPr>
            <p:spPr bwMode="auto">
              <a:xfrm>
                <a:off x="853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72" name="Rectangle 55"/>
              <p:cNvSpPr>
                <a:spLocks noChangeArrowheads="1"/>
              </p:cNvSpPr>
              <p:nvPr/>
            </p:nvSpPr>
            <p:spPr bwMode="auto">
              <a:xfrm>
                <a:off x="845" y="3137"/>
                <a:ext cx="16" cy="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73" name="Freeform 56"/>
              <p:cNvSpPr>
                <a:spLocks/>
              </p:cNvSpPr>
              <p:nvPr/>
            </p:nvSpPr>
            <p:spPr bwMode="auto">
              <a:xfrm>
                <a:off x="625" y="3230"/>
                <a:ext cx="245" cy="58"/>
              </a:xfrm>
              <a:custGeom>
                <a:avLst/>
                <a:gdLst>
                  <a:gd name="T0" fmla="*/ 491 w 491"/>
                  <a:gd name="T1" fmla="*/ 100 h 116"/>
                  <a:gd name="T2" fmla="*/ 491 w 491"/>
                  <a:gd name="T3" fmla="*/ 17 h 116"/>
                  <a:gd name="T4" fmla="*/ 487 w 491"/>
                  <a:gd name="T5" fmla="*/ 7 h 116"/>
                  <a:gd name="T6" fmla="*/ 481 w 491"/>
                  <a:gd name="T7" fmla="*/ 2 h 116"/>
                  <a:gd name="T8" fmla="*/ 474 w 491"/>
                  <a:gd name="T9" fmla="*/ 0 h 116"/>
                  <a:gd name="T10" fmla="*/ 470 w 491"/>
                  <a:gd name="T11" fmla="*/ 0 h 116"/>
                  <a:gd name="T12" fmla="*/ 21 w 491"/>
                  <a:gd name="T13" fmla="*/ 0 h 116"/>
                  <a:gd name="T14" fmla="*/ 9 w 491"/>
                  <a:gd name="T15" fmla="*/ 2 h 116"/>
                  <a:gd name="T16" fmla="*/ 3 w 491"/>
                  <a:gd name="T17" fmla="*/ 8 h 116"/>
                  <a:gd name="T18" fmla="*/ 0 w 491"/>
                  <a:gd name="T19" fmla="*/ 15 h 116"/>
                  <a:gd name="T20" fmla="*/ 0 w 491"/>
                  <a:gd name="T21" fmla="*/ 17 h 116"/>
                  <a:gd name="T22" fmla="*/ 0 w 491"/>
                  <a:gd name="T23" fmla="*/ 100 h 116"/>
                  <a:gd name="T24" fmla="*/ 0 w 491"/>
                  <a:gd name="T25" fmla="*/ 102 h 116"/>
                  <a:gd name="T26" fmla="*/ 3 w 491"/>
                  <a:gd name="T27" fmla="*/ 108 h 116"/>
                  <a:gd name="T28" fmla="*/ 9 w 491"/>
                  <a:gd name="T29" fmla="*/ 114 h 116"/>
                  <a:gd name="T30" fmla="*/ 21 w 491"/>
                  <a:gd name="T31" fmla="*/ 116 h 116"/>
                  <a:gd name="T32" fmla="*/ 470 w 491"/>
                  <a:gd name="T33" fmla="*/ 116 h 116"/>
                  <a:gd name="T34" fmla="*/ 474 w 491"/>
                  <a:gd name="T35" fmla="*/ 116 h 116"/>
                  <a:gd name="T36" fmla="*/ 481 w 491"/>
                  <a:gd name="T37" fmla="*/ 114 h 116"/>
                  <a:gd name="T38" fmla="*/ 487 w 491"/>
                  <a:gd name="T39" fmla="*/ 109 h 116"/>
                  <a:gd name="T40" fmla="*/ 491 w 491"/>
                  <a:gd name="T41" fmla="*/ 100 h 11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91"/>
                  <a:gd name="T64" fmla="*/ 0 h 116"/>
                  <a:gd name="T65" fmla="*/ 491 w 491"/>
                  <a:gd name="T66" fmla="*/ 116 h 11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91" h="116">
                    <a:moveTo>
                      <a:pt x="491" y="100"/>
                    </a:moveTo>
                    <a:lnTo>
                      <a:pt x="491" y="17"/>
                    </a:lnTo>
                    <a:lnTo>
                      <a:pt x="487" y="7"/>
                    </a:lnTo>
                    <a:lnTo>
                      <a:pt x="481" y="2"/>
                    </a:lnTo>
                    <a:lnTo>
                      <a:pt x="474" y="0"/>
                    </a:lnTo>
                    <a:lnTo>
                      <a:pt x="470" y="0"/>
                    </a:lnTo>
                    <a:lnTo>
                      <a:pt x="21" y="0"/>
                    </a:ln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3" y="108"/>
                    </a:lnTo>
                    <a:lnTo>
                      <a:pt x="9" y="114"/>
                    </a:lnTo>
                    <a:lnTo>
                      <a:pt x="21" y="116"/>
                    </a:lnTo>
                    <a:lnTo>
                      <a:pt x="470" y="116"/>
                    </a:lnTo>
                    <a:lnTo>
                      <a:pt x="474" y="116"/>
                    </a:lnTo>
                    <a:lnTo>
                      <a:pt x="481" y="114"/>
                    </a:lnTo>
                    <a:lnTo>
                      <a:pt x="487" y="109"/>
                    </a:lnTo>
                    <a:lnTo>
                      <a:pt x="491" y="100"/>
                    </a:lnTo>
                    <a:close/>
                  </a:path>
                </a:pathLst>
              </a:custGeom>
              <a:solidFill>
                <a:srgbClr val="3F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74" name="Freeform 57"/>
              <p:cNvSpPr>
                <a:spLocks noEditPoints="1"/>
              </p:cNvSpPr>
              <p:nvPr/>
            </p:nvSpPr>
            <p:spPr bwMode="auto">
              <a:xfrm>
                <a:off x="601" y="3223"/>
                <a:ext cx="276" cy="89"/>
              </a:xfrm>
              <a:custGeom>
                <a:avLst/>
                <a:gdLst>
                  <a:gd name="T0" fmla="*/ 37 w 553"/>
                  <a:gd name="T1" fmla="*/ 0 h 177"/>
                  <a:gd name="T2" fmla="*/ 28 w 553"/>
                  <a:gd name="T3" fmla="*/ 1 h 177"/>
                  <a:gd name="T4" fmla="*/ 21 w 553"/>
                  <a:gd name="T5" fmla="*/ 2 h 177"/>
                  <a:gd name="T6" fmla="*/ 15 w 553"/>
                  <a:gd name="T7" fmla="*/ 6 h 177"/>
                  <a:gd name="T8" fmla="*/ 10 w 553"/>
                  <a:gd name="T9" fmla="*/ 9 h 177"/>
                  <a:gd name="T10" fmla="*/ 5 w 553"/>
                  <a:gd name="T11" fmla="*/ 17 h 177"/>
                  <a:gd name="T12" fmla="*/ 1 w 553"/>
                  <a:gd name="T13" fmla="*/ 25 h 177"/>
                  <a:gd name="T14" fmla="*/ 0 w 553"/>
                  <a:gd name="T15" fmla="*/ 32 h 177"/>
                  <a:gd name="T16" fmla="*/ 0 w 553"/>
                  <a:gd name="T17" fmla="*/ 37 h 177"/>
                  <a:gd name="T18" fmla="*/ 0 w 553"/>
                  <a:gd name="T19" fmla="*/ 140 h 177"/>
                  <a:gd name="T20" fmla="*/ 0 w 553"/>
                  <a:gd name="T21" fmla="*/ 144 h 177"/>
                  <a:gd name="T22" fmla="*/ 1 w 553"/>
                  <a:gd name="T23" fmla="*/ 151 h 177"/>
                  <a:gd name="T24" fmla="*/ 5 w 553"/>
                  <a:gd name="T25" fmla="*/ 159 h 177"/>
                  <a:gd name="T26" fmla="*/ 10 w 553"/>
                  <a:gd name="T27" fmla="*/ 167 h 177"/>
                  <a:gd name="T28" fmla="*/ 15 w 553"/>
                  <a:gd name="T29" fmla="*/ 170 h 177"/>
                  <a:gd name="T30" fmla="*/ 21 w 553"/>
                  <a:gd name="T31" fmla="*/ 174 h 177"/>
                  <a:gd name="T32" fmla="*/ 28 w 553"/>
                  <a:gd name="T33" fmla="*/ 176 h 177"/>
                  <a:gd name="T34" fmla="*/ 37 w 553"/>
                  <a:gd name="T35" fmla="*/ 177 h 177"/>
                  <a:gd name="T36" fmla="*/ 516 w 553"/>
                  <a:gd name="T37" fmla="*/ 177 h 177"/>
                  <a:gd name="T38" fmla="*/ 522 w 553"/>
                  <a:gd name="T39" fmla="*/ 177 h 177"/>
                  <a:gd name="T40" fmla="*/ 527 w 553"/>
                  <a:gd name="T41" fmla="*/ 175 h 177"/>
                  <a:gd name="T42" fmla="*/ 533 w 553"/>
                  <a:gd name="T43" fmla="*/ 173 h 177"/>
                  <a:gd name="T44" fmla="*/ 540 w 553"/>
                  <a:gd name="T45" fmla="*/ 169 h 177"/>
                  <a:gd name="T46" fmla="*/ 545 w 553"/>
                  <a:gd name="T47" fmla="*/ 164 h 177"/>
                  <a:gd name="T48" fmla="*/ 549 w 553"/>
                  <a:gd name="T49" fmla="*/ 158 h 177"/>
                  <a:gd name="T50" fmla="*/ 552 w 553"/>
                  <a:gd name="T51" fmla="*/ 150 h 177"/>
                  <a:gd name="T52" fmla="*/ 553 w 553"/>
                  <a:gd name="T53" fmla="*/ 140 h 177"/>
                  <a:gd name="T54" fmla="*/ 553 w 553"/>
                  <a:gd name="T55" fmla="*/ 37 h 177"/>
                  <a:gd name="T56" fmla="*/ 552 w 553"/>
                  <a:gd name="T57" fmla="*/ 28 h 177"/>
                  <a:gd name="T58" fmla="*/ 549 w 553"/>
                  <a:gd name="T59" fmla="*/ 19 h 177"/>
                  <a:gd name="T60" fmla="*/ 545 w 553"/>
                  <a:gd name="T61" fmla="*/ 13 h 177"/>
                  <a:gd name="T62" fmla="*/ 540 w 553"/>
                  <a:gd name="T63" fmla="*/ 8 h 177"/>
                  <a:gd name="T64" fmla="*/ 533 w 553"/>
                  <a:gd name="T65" fmla="*/ 4 h 177"/>
                  <a:gd name="T66" fmla="*/ 527 w 553"/>
                  <a:gd name="T67" fmla="*/ 2 h 177"/>
                  <a:gd name="T68" fmla="*/ 522 w 553"/>
                  <a:gd name="T69" fmla="*/ 0 h 177"/>
                  <a:gd name="T70" fmla="*/ 516 w 553"/>
                  <a:gd name="T71" fmla="*/ 0 h 177"/>
                  <a:gd name="T72" fmla="*/ 37 w 553"/>
                  <a:gd name="T73" fmla="*/ 0 h 177"/>
                  <a:gd name="T74" fmla="*/ 37 w 553"/>
                  <a:gd name="T75" fmla="*/ 145 h 177"/>
                  <a:gd name="T76" fmla="*/ 36 w 553"/>
                  <a:gd name="T77" fmla="*/ 145 h 177"/>
                  <a:gd name="T78" fmla="*/ 33 w 553"/>
                  <a:gd name="T79" fmla="*/ 144 h 177"/>
                  <a:gd name="T80" fmla="*/ 32 w 553"/>
                  <a:gd name="T81" fmla="*/ 143 h 177"/>
                  <a:gd name="T82" fmla="*/ 31 w 553"/>
                  <a:gd name="T83" fmla="*/ 140 h 177"/>
                  <a:gd name="T84" fmla="*/ 31 w 553"/>
                  <a:gd name="T85" fmla="*/ 37 h 177"/>
                  <a:gd name="T86" fmla="*/ 32 w 553"/>
                  <a:gd name="T87" fmla="*/ 33 h 177"/>
                  <a:gd name="T88" fmla="*/ 33 w 553"/>
                  <a:gd name="T89" fmla="*/ 32 h 177"/>
                  <a:gd name="T90" fmla="*/ 36 w 553"/>
                  <a:gd name="T91" fmla="*/ 31 h 177"/>
                  <a:gd name="T92" fmla="*/ 37 w 553"/>
                  <a:gd name="T93" fmla="*/ 31 h 177"/>
                  <a:gd name="T94" fmla="*/ 516 w 553"/>
                  <a:gd name="T95" fmla="*/ 31 h 177"/>
                  <a:gd name="T96" fmla="*/ 518 w 553"/>
                  <a:gd name="T97" fmla="*/ 32 h 177"/>
                  <a:gd name="T98" fmla="*/ 520 w 553"/>
                  <a:gd name="T99" fmla="*/ 33 h 177"/>
                  <a:gd name="T100" fmla="*/ 520 w 553"/>
                  <a:gd name="T101" fmla="*/ 36 h 177"/>
                  <a:gd name="T102" fmla="*/ 520 w 553"/>
                  <a:gd name="T103" fmla="*/ 37 h 177"/>
                  <a:gd name="T104" fmla="*/ 520 w 553"/>
                  <a:gd name="T105" fmla="*/ 140 h 177"/>
                  <a:gd name="T106" fmla="*/ 520 w 553"/>
                  <a:gd name="T107" fmla="*/ 141 h 177"/>
                  <a:gd name="T108" fmla="*/ 519 w 553"/>
                  <a:gd name="T109" fmla="*/ 144 h 177"/>
                  <a:gd name="T110" fmla="*/ 518 w 553"/>
                  <a:gd name="T111" fmla="*/ 145 h 177"/>
                  <a:gd name="T112" fmla="*/ 515 w 553"/>
                  <a:gd name="T113" fmla="*/ 145 h 177"/>
                  <a:gd name="T114" fmla="*/ 37 w 553"/>
                  <a:gd name="T115" fmla="*/ 145 h 17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53"/>
                  <a:gd name="T175" fmla="*/ 0 h 177"/>
                  <a:gd name="T176" fmla="*/ 553 w 553"/>
                  <a:gd name="T177" fmla="*/ 177 h 17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53" h="177">
                    <a:moveTo>
                      <a:pt x="37" y="0"/>
                    </a:moveTo>
                    <a:lnTo>
                      <a:pt x="28" y="1"/>
                    </a:lnTo>
                    <a:lnTo>
                      <a:pt x="21" y="2"/>
                    </a:lnTo>
                    <a:lnTo>
                      <a:pt x="15" y="6"/>
                    </a:lnTo>
                    <a:lnTo>
                      <a:pt x="10" y="9"/>
                    </a:lnTo>
                    <a:lnTo>
                      <a:pt x="5" y="17"/>
                    </a:lnTo>
                    <a:lnTo>
                      <a:pt x="1" y="25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0" y="140"/>
                    </a:lnTo>
                    <a:lnTo>
                      <a:pt x="0" y="144"/>
                    </a:lnTo>
                    <a:lnTo>
                      <a:pt x="1" y="151"/>
                    </a:lnTo>
                    <a:lnTo>
                      <a:pt x="5" y="159"/>
                    </a:lnTo>
                    <a:lnTo>
                      <a:pt x="10" y="167"/>
                    </a:lnTo>
                    <a:lnTo>
                      <a:pt x="15" y="170"/>
                    </a:lnTo>
                    <a:lnTo>
                      <a:pt x="21" y="174"/>
                    </a:lnTo>
                    <a:lnTo>
                      <a:pt x="28" y="176"/>
                    </a:lnTo>
                    <a:lnTo>
                      <a:pt x="37" y="177"/>
                    </a:lnTo>
                    <a:lnTo>
                      <a:pt x="516" y="177"/>
                    </a:lnTo>
                    <a:lnTo>
                      <a:pt x="522" y="177"/>
                    </a:lnTo>
                    <a:lnTo>
                      <a:pt x="527" y="175"/>
                    </a:lnTo>
                    <a:lnTo>
                      <a:pt x="533" y="173"/>
                    </a:lnTo>
                    <a:lnTo>
                      <a:pt x="540" y="169"/>
                    </a:lnTo>
                    <a:lnTo>
                      <a:pt x="545" y="164"/>
                    </a:lnTo>
                    <a:lnTo>
                      <a:pt x="549" y="158"/>
                    </a:lnTo>
                    <a:lnTo>
                      <a:pt x="552" y="150"/>
                    </a:lnTo>
                    <a:lnTo>
                      <a:pt x="553" y="140"/>
                    </a:lnTo>
                    <a:lnTo>
                      <a:pt x="553" y="37"/>
                    </a:lnTo>
                    <a:lnTo>
                      <a:pt x="552" y="28"/>
                    </a:lnTo>
                    <a:lnTo>
                      <a:pt x="549" y="19"/>
                    </a:lnTo>
                    <a:lnTo>
                      <a:pt x="545" y="13"/>
                    </a:lnTo>
                    <a:lnTo>
                      <a:pt x="540" y="8"/>
                    </a:lnTo>
                    <a:lnTo>
                      <a:pt x="533" y="4"/>
                    </a:lnTo>
                    <a:lnTo>
                      <a:pt x="527" y="2"/>
                    </a:lnTo>
                    <a:lnTo>
                      <a:pt x="522" y="0"/>
                    </a:lnTo>
                    <a:lnTo>
                      <a:pt x="516" y="0"/>
                    </a:lnTo>
                    <a:lnTo>
                      <a:pt x="37" y="0"/>
                    </a:lnTo>
                    <a:close/>
                    <a:moveTo>
                      <a:pt x="37" y="145"/>
                    </a:moveTo>
                    <a:lnTo>
                      <a:pt x="36" y="145"/>
                    </a:lnTo>
                    <a:lnTo>
                      <a:pt x="33" y="144"/>
                    </a:lnTo>
                    <a:lnTo>
                      <a:pt x="32" y="143"/>
                    </a:lnTo>
                    <a:lnTo>
                      <a:pt x="31" y="140"/>
                    </a:lnTo>
                    <a:lnTo>
                      <a:pt x="31" y="37"/>
                    </a:lnTo>
                    <a:lnTo>
                      <a:pt x="32" y="33"/>
                    </a:lnTo>
                    <a:lnTo>
                      <a:pt x="33" y="32"/>
                    </a:lnTo>
                    <a:lnTo>
                      <a:pt x="36" y="31"/>
                    </a:lnTo>
                    <a:lnTo>
                      <a:pt x="37" y="31"/>
                    </a:lnTo>
                    <a:lnTo>
                      <a:pt x="516" y="31"/>
                    </a:lnTo>
                    <a:lnTo>
                      <a:pt x="518" y="32"/>
                    </a:lnTo>
                    <a:lnTo>
                      <a:pt x="520" y="33"/>
                    </a:lnTo>
                    <a:lnTo>
                      <a:pt x="520" y="36"/>
                    </a:lnTo>
                    <a:lnTo>
                      <a:pt x="520" y="37"/>
                    </a:lnTo>
                    <a:lnTo>
                      <a:pt x="520" y="140"/>
                    </a:lnTo>
                    <a:lnTo>
                      <a:pt x="520" y="141"/>
                    </a:lnTo>
                    <a:lnTo>
                      <a:pt x="519" y="144"/>
                    </a:lnTo>
                    <a:lnTo>
                      <a:pt x="518" y="145"/>
                    </a:lnTo>
                    <a:lnTo>
                      <a:pt x="515" y="145"/>
                    </a:lnTo>
                    <a:lnTo>
                      <a:pt x="3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75" name="Freeform 58"/>
              <p:cNvSpPr>
                <a:spLocks/>
              </p:cNvSpPr>
              <p:nvPr/>
            </p:nvSpPr>
            <p:spPr bwMode="auto">
              <a:xfrm>
                <a:off x="625" y="3079"/>
                <a:ext cx="248" cy="60"/>
              </a:xfrm>
              <a:custGeom>
                <a:avLst/>
                <a:gdLst>
                  <a:gd name="T0" fmla="*/ 496 w 496"/>
                  <a:gd name="T1" fmla="*/ 103 h 120"/>
                  <a:gd name="T2" fmla="*/ 496 w 496"/>
                  <a:gd name="T3" fmla="*/ 17 h 120"/>
                  <a:gd name="T4" fmla="*/ 492 w 496"/>
                  <a:gd name="T5" fmla="*/ 7 h 120"/>
                  <a:gd name="T6" fmla="*/ 485 w 496"/>
                  <a:gd name="T7" fmla="*/ 2 h 120"/>
                  <a:gd name="T8" fmla="*/ 478 w 496"/>
                  <a:gd name="T9" fmla="*/ 0 h 120"/>
                  <a:gd name="T10" fmla="*/ 475 w 496"/>
                  <a:gd name="T11" fmla="*/ 0 h 120"/>
                  <a:gd name="T12" fmla="*/ 22 w 496"/>
                  <a:gd name="T13" fmla="*/ 0 h 120"/>
                  <a:gd name="T14" fmla="*/ 9 w 496"/>
                  <a:gd name="T15" fmla="*/ 2 h 120"/>
                  <a:gd name="T16" fmla="*/ 3 w 496"/>
                  <a:gd name="T17" fmla="*/ 8 h 120"/>
                  <a:gd name="T18" fmla="*/ 0 w 496"/>
                  <a:gd name="T19" fmla="*/ 15 h 120"/>
                  <a:gd name="T20" fmla="*/ 0 w 496"/>
                  <a:gd name="T21" fmla="*/ 17 h 120"/>
                  <a:gd name="T22" fmla="*/ 0 w 496"/>
                  <a:gd name="T23" fmla="*/ 103 h 120"/>
                  <a:gd name="T24" fmla="*/ 0 w 496"/>
                  <a:gd name="T25" fmla="*/ 105 h 120"/>
                  <a:gd name="T26" fmla="*/ 3 w 496"/>
                  <a:gd name="T27" fmla="*/ 111 h 120"/>
                  <a:gd name="T28" fmla="*/ 9 w 496"/>
                  <a:gd name="T29" fmla="*/ 118 h 120"/>
                  <a:gd name="T30" fmla="*/ 22 w 496"/>
                  <a:gd name="T31" fmla="*/ 120 h 120"/>
                  <a:gd name="T32" fmla="*/ 475 w 496"/>
                  <a:gd name="T33" fmla="*/ 120 h 120"/>
                  <a:gd name="T34" fmla="*/ 478 w 496"/>
                  <a:gd name="T35" fmla="*/ 120 h 120"/>
                  <a:gd name="T36" fmla="*/ 485 w 496"/>
                  <a:gd name="T37" fmla="*/ 118 h 120"/>
                  <a:gd name="T38" fmla="*/ 492 w 496"/>
                  <a:gd name="T39" fmla="*/ 113 h 120"/>
                  <a:gd name="T40" fmla="*/ 496 w 496"/>
                  <a:gd name="T41" fmla="*/ 103 h 12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96"/>
                  <a:gd name="T64" fmla="*/ 0 h 120"/>
                  <a:gd name="T65" fmla="*/ 496 w 496"/>
                  <a:gd name="T66" fmla="*/ 120 h 12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96" h="120">
                    <a:moveTo>
                      <a:pt x="496" y="103"/>
                    </a:moveTo>
                    <a:lnTo>
                      <a:pt x="496" y="17"/>
                    </a:lnTo>
                    <a:lnTo>
                      <a:pt x="492" y="7"/>
                    </a:lnTo>
                    <a:lnTo>
                      <a:pt x="485" y="2"/>
                    </a:lnTo>
                    <a:lnTo>
                      <a:pt x="478" y="0"/>
                    </a:lnTo>
                    <a:lnTo>
                      <a:pt x="475" y="0"/>
                    </a:lnTo>
                    <a:lnTo>
                      <a:pt x="22" y="0"/>
                    </a:ln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03"/>
                    </a:lnTo>
                    <a:lnTo>
                      <a:pt x="0" y="105"/>
                    </a:lnTo>
                    <a:lnTo>
                      <a:pt x="3" y="111"/>
                    </a:lnTo>
                    <a:lnTo>
                      <a:pt x="9" y="118"/>
                    </a:lnTo>
                    <a:lnTo>
                      <a:pt x="22" y="120"/>
                    </a:lnTo>
                    <a:lnTo>
                      <a:pt x="475" y="120"/>
                    </a:lnTo>
                    <a:lnTo>
                      <a:pt x="478" y="120"/>
                    </a:lnTo>
                    <a:lnTo>
                      <a:pt x="485" y="118"/>
                    </a:lnTo>
                    <a:lnTo>
                      <a:pt x="492" y="113"/>
                    </a:lnTo>
                    <a:lnTo>
                      <a:pt x="496" y="103"/>
                    </a:lnTo>
                    <a:close/>
                  </a:path>
                </a:pathLst>
              </a:custGeom>
              <a:solidFill>
                <a:srgbClr val="3F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76" name="Freeform 59"/>
              <p:cNvSpPr>
                <a:spLocks noEditPoints="1"/>
              </p:cNvSpPr>
              <p:nvPr/>
            </p:nvSpPr>
            <p:spPr bwMode="auto">
              <a:xfrm>
                <a:off x="601" y="3056"/>
                <a:ext cx="276" cy="89"/>
              </a:xfrm>
              <a:custGeom>
                <a:avLst/>
                <a:gdLst>
                  <a:gd name="T0" fmla="*/ 37 w 553"/>
                  <a:gd name="T1" fmla="*/ 0 h 178"/>
                  <a:gd name="T2" fmla="*/ 28 w 553"/>
                  <a:gd name="T3" fmla="*/ 1 h 178"/>
                  <a:gd name="T4" fmla="*/ 21 w 553"/>
                  <a:gd name="T5" fmla="*/ 3 h 178"/>
                  <a:gd name="T6" fmla="*/ 15 w 553"/>
                  <a:gd name="T7" fmla="*/ 7 h 178"/>
                  <a:gd name="T8" fmla="*/ 10 w 553"/>
                  <a:gd name="T9" fmla="*/ 10 h 178"/>
                  <a:gd name="T10" fmla="*/ 5 w 553"/>
                  <a:gd name="T11" fmla="*/ 18 h 178"/>
                  <a:gd name="T12" fmla="*/ 1 w 553"/>
                  <a:gd name="T13" fmla="*/ 27 h 178"/>
                  <a:gd name="T14" fmla="*/ 0 w 553"/>
                  <a:gd name="T15" fmla="*/ 33 h 178"/>
                  <a:gd name="T16" fmla="*/ 0 w 553"/>
                  <a:gd name="T17" fmla="*/ 37 h 178"/>
                  <a:gd name="T18" fmla="*/ 0 w 553"/>
                  <a:gd name="T19" fmla="*/ 142 h 178"/>
                  <a:gd name="T20" fmla="*/ 0 w 553"/>
                  <a:gd name="T21" fmla="*/ 145 h 178"/>
                  <a:gd name="T22" fmla="*/ 1 w 553"/>
                  <a:gd name="T23" fmla="*/ 152 h 178"/>
                  <a:gd name="T24" fmla="*/ 5 w 553"/>
                  <a:gd name="T25" fmla="*/ 160 h 178"/>
                  <a:gd name="T26" fmla="*/ 10 w 553"/>
                  <a:gd name="T27" fmla="*/ 168 h 178"/>
                  <a:gd name="T28" fmla="*/ 15 w 553"/>
                  <a:gd name="T29" fmla="*/ 172 h 178"/>
                  <a:gd name="T30" fmla="*/ 21 w 553"/>
                  <a:gd name="T31" fmla="*/ 175 h 178"/>
                  <a:gd name="T32" fmla="*/ 28 w 553"/>
                  <a:gd name="T33" fmla="*/ 177 h 178"/>
                  <a:gd name="T34" fmla="*/ 37 w 553"/>
                  <a:gd name="T35" fmla="*/ 178 h 178"/>
                  <a:gd name="T36" fmla="*/ 516 w 553"/>
                  <a:gd name="T37" fmla="*/ 178 h 178"/>
                  <a:gd name="T38" fmla="*/ 522 w 553"/>
                  <a:gd name="T39" fmla="*/ 178 h 178"/>
                  <a:gd name="T40" fmla="*/ 527 w 553"/>
                  <a:gd name="T41" fmla="*/ 176 h 178"/>
                  <a:gd name="T42" fmla="*/ 533 w 553"/>
                  <a:gd name="T43" fmla="*/ 174 h 178"/>
                  <a:gd name="T44" fmla="*/ 540 w 553"/>
                  <a:gd name="T45" fmla="*/ 170 h 178"/>
                  <a:gd name="T46" fmla="*/ 545 w 553"/>
                  <a:gd name="T47" fmla="*/ 165 h 178"/>
                  <a:gd name="T48" fmla="*/ 549 w 553"/>
                  <a:gd name="T49" fmla="*/ 159 h 178"/>
                  <a:gd name="T50" fmla="*/ 552 w 553"/>
                  <a:gd name="T51" fmla="*/ 151 h 178"/>
                  <a:gd name="T52" fmla="*/ 553 w 553"/>
                  <a:gd name="T53" fmla="*/ 142 h 178"/>
                  <a:gd name="T54" fmla="*/ 553 w 553"/>
                  <a:gd name="T55" fmla="*/ 37 h 178"/>
                  <a:gd name="T56" fmla="*/ 552 w 553"/>
                  <a:gd name="T57" fmla="*/ 28 h 178"/>
                  <a:gd name="T58" fmla="*/ 549 w 553"/>
                  <a:gd name="T59" fmla="*/ 20 h 178"/>
                  <a:gd name="T60" fmla="*/ 545 w 553"/>
                  <a:gd name="T61" fmla="*/ 14 h 178"/>
                  <a:gd name="T62" fmla="*/ 540 w 553"/>
                  <a:gd name="T63" fmla="*/ 8 h 178"/>
                  <a:gd name="T64" fmla="*/ 533 w 553"/>
                  <a:gd name="T65" fmla="*/ 5 h 178"/>
                  <a:gd name="T66" fmla="*/ 527 w 553"/>
                  <a:gd name="T67" fmla="*/ 2 h 178"/>
                  <a:gd name="T68" fmla="*/ 522 w 553"/>
                  <a:gd name="T69" fmla="*/ 0 h 178"/>
                  <a:gd name="T70" fmla="*/ 516 w 553"/>
                  <a:gd name="T71" fmla="*/ 0 h 178"/>
                  <a:gd name="T72" fmla="*/ 37 w 553"/>
                  <a:gd name="T73" fmla="*/ 0 h 178"/>
                  <a:gd name="T74" fmla="*/ 37 w 553"/>
                  <a:gd name="T75" fmla="*/ 146 h 178"/>
                  <a:gd name="T76" fmla="*/ 36 w 553"/>
                  <a:gd name="T77" fmla="*/ 146 h 178"/>
                  <a:gd name="T78" fmla="*/ 33 w 553"/>
                  <a:gd name="T79" fmla="*/ 145 h 178"/>
                  <a:gd name="T80" fmla="*/ 32 w 553"/>
                  <a:gd name="T81" fmla="*/ 144 h 178"/>
                  <a:gd name="T82" fmla="*/ 31 w 553"/>
                  <a:gd name="T83" fmla="*/ 140 h 178"/>
                  <a:gd name="T84" fmla="*/ 31 w 553"/>
                  <a:gd name="T85" fmla="*/ 37 h 178"/>
                  <a:gd name="T86" fmla="*/ 32 w 553"/>
                  <a:gd name="T87" fmla="*/ 35 h 178"/>
                  <a:gd name="T88" fmla="*/ 33 w 553"/>
                  <a:gd name="T89" fmla="*/ 32 h 178"/>
                  <a:gd name="T90" fmla="*/ 36 w 553"/>
                  <a:gd name="T91" fmla="*/ 32 h 178"/>
                  <a:gd name="T92" fmla="*/ 37 w 553"/>
                  <a:gd name="T93" fmla="*/ 32 h 178"/>
                  <a:gd name="T94" fmla="*/ 516 w 553"/>
                  <a:gd name="T95" fmla="*/ 32 h 178"/>
                  <a:gd name="T96" fmla="*/ 518 w 553"/>
                  <a:gd name="T97" fmla="*/ 32 h 178"/>
                  <a:gd name="T98" fmla="*/ 520 w 553"/>
                  <a:gd name="T99" fmla="*/ 33 h 178"/>
                  <a:gd name="T100" fmla="*/ 520 w 553"/>
                  <a:gd name="T101" fmla="*/ 36 h 178"/>
                  <a:gd name="T102" fmla="*/ 520 w 553"/>
                  <a:gd name="T103" fmla="*/ 37 h 178"/>
                  <a:gd name="T104" fmla="*/ 520 w 553"/>
                  <a:gd name="T105" fmla="*/ 142 h 178"/>
                  <a:gd name="T106" fmla="*/ 520 w 553"/>
                  <a:gd name="T107" fmla="*/ 143 h 178"/>
                  <a:gd name="T108" fmla="*/ 519 w 553"/>
                  <a:gd name="T109" fmla="*/ 145 h 178"/>
                  <a:gd name="T110" fmla="*/ 518 w 553"/>
                  <a:gd name="T111" fmla="*/ 146 h 178"/>
                  <a:gd name="T112" fmla="*/ 515 w 553"/>
                  <a:gd name="T113" fmla="*/ 146 h 178"/>
                  <a:gd name="T114" fmla="*/ 37 w 553"/>
                  <a:gd name="T115" fmla="*/ 146 h 17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53"/>
                  <a:gd name="T175" fmla="*/ 0 h 178"/>
                  <a:gd name="T176" fmla="*/ 553 w 553"/>
                  <a:gd name="T177" fmla="*/ 178 h 17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53" h="178">
                    <a:moveTo>
                      <a:pt x="37" y="0"/>
                    </a:moveTo>
                    <a:lnTo>
                      <a:pt x="28" y="1"/>
                    </a:lnTo>
                    <a:lnTo>
                      <a:pt x="21" y="3"/>
                    </a:lnTo>
                    <a:lnTo>
                      <a:pt x="15" y="7"/>
                    </a:lnTo>
                    <a:lnTo>
                      <a:pt x="10" y="10"/>
                    </a:lnTo>
                    <a:lnTo>
                      <a:pt x="5" y="18"/>
                    </a:lnTo>
                    <a:lnTo>
                      <a:pt x="1" y="27"/>
                    </a:lnTo>
                    <a:lnTo>
                      <a:pt x="0" y="33"/>
                    </a:lnTo>
                    <a:lnTo>
                      <a:pt x="0" y="37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1" y="152"/>
                    </a:lnTo>
                    <a:lnTo>
                      <a:pt x="5" y="160"/>
                    </a:lnTo>
                    <a:lnTo>
                      <a:pt x="10" y="168"/>
                    </a:lnTo>
                    <a:lnTo>
                      <a:pt x="15" y="172"/>
                    </a:lnTo>
                    <a:lnTo>
                      <a:pt x="21" y="175"/>
                    </a:lnTo>
                    <a:lnTo>
                      <a:pt x="28" y="177"/>
                    </a:lnTo>
                    <a:lnTo>
                      <a:pt x="37" y="178"/>
                    </a:lnTo>
                    <a:lnTo>
                      <a:pt x="516" y="178"/>
                    </a:lnTo>
                    <a:lnTo>
                      <a:pt x="522" y="178"/>
                    </a:lnTo>
                    <a:lnTo>
                      <a:pt x="527" y="176"/>
                    </a:lnTo>
                    <a:lnTo>
                      <a:pt x="533" y="174"/>
                    </a:lnTo>
                    <a:lnTo>
                      <a:pt x="540" y="170"/>
                    </a:lnTo>
                    <a:lnTo>
                      <a:pt x="545" y="165"/>
                    </a:lnTo>
                    <a:lnTo>
                      <a:pt x="549" y="159"/>
                    </a:lnTo>
                    <a:lnTo>
                      <a:pt x="552" y="151"/>
                    </a:lnTo>
                    <a:lnTo>
                      <a:pt x="553" y="142"/>
                    </a:lnTo>
                    <a:lnTo>
                      <a:pt x="553" y="37"/>
                    </a:lnTo>
                    <a:lnTo>
                      <a:pt x="552" y="28"/>
                    </a:lnTo>
                    <a:lnTo>
                      <a:pt x="549" y="20"/>
                    </a:lnTo>
                    <a:lnTo>
                      <a:pt x="545" y="14"/>
                    </a:lnTo>
                    <a:lnTo>
                      <a:pt x="540" y="8"/>
                    </a:lnTo>
                    <a:lnTo>
                      <a:pt x="533" y="5"/>
                    </a:lnTo>
                    <a:lnTo>
                      <a:pt x="527" y="2"/>
                    </a:lnTo>
                    <a:lnTo>
                      <a:pt x="522" y="0"/>
                    </a:lnTo>
                    <a:lnTo>
                      <a:pt x="516" y="0"/>
                    </a:lnTo>
                    <a:lnTo>
                      <a:pt x="37" y="0"/>
                    </a:lnTo>
                    <a:close/>
                    <a:moveTo>
                      <a:pt x="37" y="146"/>
                    </a:moveTo>
                    <a:lnTo>
                      <a:pt x="36" y="146"/>
                    </a:lnTo>
                    <a:lnTo>
                      <a:pt x="33" y="145"/>
                    </a:lnTo>
                    <a:lnTo>
                      <a:pt x="32" y="144"/>
                    </a:lnTo>
                    <a:lnTo>
                      <a:pt x="31" y="140"/>
                    </a:lnTo>
                    <a:lnTo>
                      <a:pt x="31" y="37"/>
                    </a:lnTo>
                    <a:lnTo>
                      <a:pt x="32" y="35"/>
                    </a:lnTo>
                    <a:lnTo>
                      <a:pt x="33" y="32"/>
                    </a:lnTo>
                    <a:lnTo>
                      <a:pt x="36" y="32"/>
                    </a:lnTo>
                    <a:lnTo>
                      <a:pt x="37" y="32"/>
                    </a:lnTo>
                    <a:lnTo>
                      <a:pt x="516" y="32"/>
                    </a:lnTo>
                    <a:lnTo>
                      <a:pt x="518" y="32"/>
                    </a:lnTo>
                    <a:lnTo>
                      <a:pt x="520" y="33"/>
                    </a:lnTo>
                    <a:lnTo>
                      <a:pt x="520" y="36"/>
                    </a:lnTo>
                    <a:lnTo>
                      <a:pt x="520" y="37"/>
                    </a:lnTo>
                    <a:lnTo>
                      <a:pt x="520" y="142"/>
                    </a:lnTo>
                    <a:lnTo>
                      <a:pt x="520" y="143"/>
                    </a:lnTo>
                    <a:lnTo>
                      <a:pt x="519" y="145"/>
                    </a:lnTo>
                    <a:lnTo>
                      <a:pt x="518" y="146"/>
                    </a:lnTo>
                    <a:lnTo>
                      <a:pt x="515" y="146"/>
                    </a:lnTo>
                    <a:lnTo>
                      <a:pt x="37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</p:grpSp>
        <p:grpSp>
          <p:nvGrpSpPr>
            <p:cNvPr id="15" name="Group 35"/>
            <p:cNvGrpSpPr>
              <a:grpSpLocks noChangeAspect="1"/>
            </p:cNvGrpSpPr>
            <p:nvPr/>
          </p:nvGrpSpPr>
          <p:grpSpPr bwMode="auto">
            <a:xfrm>
              <a:off x="3786182" y="4500570"/>
              <a:ext cx="417512" cy="668290"/>
              <a:chOff x="585" y="2835"/>
              <a:chExt cx="308" cy="493"/>
            </a:xfrm>
          </p:grpSpPr>
          <p:sp>
            <p:nvSpPr>
              <p:cNvPr id="37" name="Freeform 39"/>
              <p:cNvSpPr>
                <a:spLocks/>
              </p:cNvSpPr>
              <p:nvPr/>
            </p:nvSpPr>
            <p:spPr bwMode="auto">
              <a:xfrm>
                <a:off x="619" y="2835"/>
                <a:ext cx="241" cy="262"/>
              </a:xfrm>
              <a:custGeom>
                <a:avLst/>
                <a:gdLst>
                  <a:gd name="T0" fmla="*/ 0 w 480"/>
                  <a:gd name="T1" fmla="*/ 524 h 524"/>
                  <a:gd name="T2" fmla="*/ 174 w 480"/>
                  <a:gd name="T3" fmla="*/ 478 h 524"/>
                  <a:gd name="T4" fmla="*/ 174 w 480"/>
                  <a:gd name="T5" fmla="*/ 287 h 524"/>
                  <a:gd name="T6" fmla="*/ 174 w 480"/>
                  <a:gd name="T7" fmla="*/ 238 h 524"/>
                  <a:gd name="T8" fmla="*/ 178 w 480"/>
                  <a:gd name="T9" fmla="*/ 215 h 524"/>
                  <a:gd name="T10" fmla="*/ 187 w 480"/>
                  <a:gd name="T11" fmla="*/ 197 h 524"/>
                  <a:gd name="T12" fmla="*/ 196 w 480"/>
                  <a:gd name="T13" fmla="*/ 186 h 524"/>
                  <a:gd name="T14" fmla="*/ 208 w 480"/>
                  <a:gd name="T15" fmla="*/ 178 h 524"/>
                  <a:gd name="T16" fmla="*/ 227 w 480"/>
                  <a:gd name="T17" fmla="*/ 175 h 524"/>
                  <a:gd name="T18" fmla="*/ 252 w 480"/>
                  <a:gd name="T19" fmla="*/ 175 h 524"/>
                  <a:gd name="T20" fmla="*/ 272 w 480"/>
                  <a:gd name="T21" fmla="*/ 178 h 524"/>
                  <a:gd name="T22" fmla="*/ 284 w 480"/>
                  <a:gd name="T23" fmla="*/ 186 h 524"/>
                  <a:gd name="T24" fmla="*/ 292 w 480"/>
                  <a:gd name="T25" fmla="*/ 197 h 524"/>
                  <a:gd name="T26" fmla="*/ 302 w 480"/>
                  <a:gd name="T27" fmla="*/ 215 h 524"/>
                  <a:gd name="T28" fmla="*/ 306 w 480"/>
                  <a:gd name="T29" fmla="*/ 237 h 524"/>
                  <a:gd name="T30" fmla="*/ 306 w 480"/>
                  <a:gd name="T31" fmla="*/ 260 h 524"/>
                  <a:gd name="T32" fmla="*/ 306 w 480"/>
                  <a:gd name="T33" fmla="*/ 337 h 524"/>
                  <a:gd name="T34" fmla="*/ 306 w 480"/>
                  <a:gd name="T35" fmla="*/ 356 h 524"/>
                  <a:gd name="T36" fmla="*/ 313 w 480"/>
                  <a:gd name="T37" fmla="*/ 389 h 524"/>
                  <a:gd name="T38" fmla="*/ 331 w 480"/>
                  <a:gd name="T39" fmla="*/ 416 h 524"/>
                  <a:gd name="T40" fmla="*/ 359 w 480"/>
                  <a:gd name="T41" fmla="*/ 433 h 524"/>
                  <a:gd name="T42" fmla="*/ 392 w 480"/>
                  <a:gd name="T43" fmla="*/ 440 h 524"/>
                  <a:gd name="T44" fmla="*/ 426 w 480"/>
                  <a:gd name="T45" fmla="*/ 434 h 524"/>
                  <a:gd name="T46" fmla="*/ 454 w 480"/>
                  <a:gd name="T47" fmla="*/ 417 h 524"/>
                  <a:gd name="T48" fmla="*/ 473 w 480"/>
                  <a:gd name="T49" fmla="*/ 389 h 524"/>
                  <a:gd name="T50" fmla="*/ 480 w 480"/>
                  <a:gd name="T51" fmla="*/ 356 h 524"/>
                  <a:gd name="T52" fmla="*/ 480 w 480"/>
                  <a:gd name="T53" fmla="*/ 241 h 524"/>
                  <a:gd name="T54" fmla="*/ 477 w 480"/>
                  <a:gd name="T55" fmla="*/ 203 h 524"/>
                  <a:gd name="T56" fmla="*/ 467 w 480"/>
                  <a:gd name="T57" fmla="*/ 162 h 524"/>
                  <a:gd name="T58" fmla="*/ 450 w 480"/>
                  <a:gd name="T59" fmla="*/ 122 h 524"/>
                  <a:gd name="T60" fmla="*/ 426 w 480"/>
                  <a:gd name="T61" fmla="*/ 84 h 524"/>
                  <a:gd name="T62" fmla="*/ 394 w 480"/>
                  <a:gd name="T63" fmla="*/ 51 h 524"/>
                  <a:gd name="T64" fmla="*/ 352 w 480"/>
                  <a:gd name="T65" fmla="*/ 24 h 524"/>
                  <a:gd name="T66" fmla="*/ 300 w 480"/>
                  <a:gd name="T67" fmla="*/ 7 h 524"/>
                  <a:gd name="T68" fmla="*/ 239 w 480"/>
                  <a:gd name="T69" fmla="*/ 0 h 524"/>
                  <a:gd name="T70" fmla="*/ 178 w 480"/>
                  <a:gd name="T71" fmla="*/ 7 h 524"/>
                  <a:gd name="T72" fmla="*/ 128 w 480"/>
                  <a:gd name="T73" fmla="*/ 24 h 524"/>
                  <a:gd name="T74" fmla="*/ 86 w 480"/>
                  <a:gd name="T75" fmla="*/ 51 h 524"/>
                  <a:gd name="T76" fmla="*/ 54 w 480"/>
                  <a:gd name="T77" fmla="*/ 84 h 524"/>
                  <a:gd name="T78" fmla="*/ 29 w 480"/>
                  <a:gd name="T79" fmla="*/ 122 h 524"/>
                  <a:gd name="T80" fmla="*/ 12 w 480"/>
                  <a:gd name="T81" fmla="*/ 162 h 524"/>
                  <a:gd name="T82" fmla="*/ 3 w 480"/>
                  <a:gd name="T83" fmla="*/ 203 h 524"/>
                  <a:gd name="T84" fmla="*/ 0 w 480"/>
                  <a:gd name="T85" fmla="*/ 241 h 52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80"/>
                  <a:gd name="T130" fmla="*/ 0 h 524"/>
                  <a:gd name="T131" fmla="*/ 480 w 480"/>
                  <a:gd name="T132" fmla="*/ 524 h 52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80" h="524">
                    <a:moveTo>
                      <a:pt x="0" y="241"/>
                    </a:moveTo>
                    <a:lnTo>
                      <a:pt x="0" y="524"/>
                    </a:lnTo>
                    <a:lnTo>
                      <a:pt x="174" y="521"/>
                    </a:lnTo>
                    <a:lnTo>
                      <a:pt x="174" y="478"/>
                    </a:lnTo>
                    <a:lnTo>
                      <a:pt x="174" y="382"/>
                    </a:lnTo>
                    <a:lnTo>
                      <a:pt x="174" y="287"/>
                    </a:lnTo>
                    <a:lnTo>
                      <a:pt x="174" y="242"/>
                    </a:lnTo>
                    <a:lnTo>
                      <a:pt x="174" y="238"/>
                    </a:lnTo>
                    <a:lnTo>
                      <a:pt x="175" y="228"/>
                    </a:lnTo>
                    <a:lnTo>
                      <a:pt x="178" y="215"/>
                    </a:lnTo>
                    <a:lnTo>
                      <a:pt x="184" y="201"/>
                    </a:lnTo>
                    <a:lnTo>
                      <a:pt x="187" y="197"/>
                    </a:lnTo>
                    <a:lnTo>
                      <a:pt x="191" y="191"/>
                    </a:lnTo>
                    <a:lnTo>
                      <a:pt x="196" y="186"/>
                    </a:lnTo>
                    <a:lnTo>
                      <a:pt x="201" y="182"/>
                    </a:lnTo>
                    <a:lnTo>
                      <a:pt x="208" y="178"/>
                    </a:lnTo>
                    <a:lnTo>
                      <a:pt x="216" y="176"/>
                    </a:lnTo>
                    <a:lnTo>
                      <a:pt x="227" y="175"/>
                    </a:lnTo>
                    <a:lnTo>
                      <a:pt x="239" y="174"/>
                    </a:lnTo>
                    <a:lnTo>
                      <a:pt x="252" y="175"/>
                    </a:lnTo>
                    <a:lnTo>
                      <a:pt x="262" y="176"/>
                    </a:lnTo>
                    <a:lnTo>
                      <a:pt x="272" y="178"/>
                    </a:lnTo>
                    <a:lnTo>
                      <a:pt x="278" y="182"/>
                    </a:lnTo>
                    <a:lnTo>
                      <a:pt x="284" y="186"/>
                    </a:lnTo>
                    <a:lnTo>
                      <a:pt x="289" y="191"/>
                    </a:lnTo>
                    <a:lnTo>
                      <a:pt x="292" y="197"/>
                    </a:lnTo>
                    <a:lnTo>
                      <a:pt x="296" y="201"/>
                    </a:lnTo>
                    <a:lnTo>
                      <a:pt x="302" y="215"/>
                    </a:lnTo>
                    <a:lnTo>
                      <a:pt x="305" y="228"/>
                    </a:lnTo>
                    <a:lnTo>
                      <a:pt x="306" y="237"/>
                    </a:lnTo>
                    <a:lnTo>
                      <a:pt x="306" y="242"/>
                    </a:lnTo>
                    <a:lnTo>
                      <a:pt x="306" y="260"/>
                    </a:lnTo>
                    <a:lnTo>
                      <a:pt x="306" y="299"/>
                    </a:lnTo>
                    <a:lnTo>
                      <a:pt x="306" y="337"/>
                    </a:lnTo>
                    <a:lnTo>
                      <a:pt x="306" y="355"/>
                    </a:lnTo>
                    <a:lnTo>
                      <a:pt x="306" y="356"/>
                    </a:lnTo>
                    <a:lnTo>
                      <a:pt x="308" y="373"/>
                    </a:lnTo>
                    <a:lnTo>
                      <a:pt x="313" y="389"/>
                    </a:lnTo>
                    <a:lnTo>
                      <a:pt x="321" y="404"/>
                    </a:lnTo>
                    <a:lnTo>
                      <a:pt x="331" y="416"/>
                    </a:lnTo>
                    <a:lnTo>
                      <a:pt x="344" y="426"/>
                    </a:lnTo>
                    <a:lnTo>
                      <a:pt x="359" y="433"/>
                    </a:lnTo>
                    <a:lnTo>
                      <a:pt x="375" y="439"/>
                    </a:lnTo>
                    <a:lnTo>
                      <a:pt x="392" y="440"/>
                    </a:lnTo>
                    <a:lnTo>
                      <a:pt x="410" y="439"/>
                    </a:lnTo>
                    <a:lnTo>
                      <a:pt x="426" y="434"/>
                    </a:lnTo>
                    <a:lnTo>
                      <a:pt x="441" y="426"/>
                    </a:lnTo>
                    <a:lnTo>
                      <a:pt x="454" y="417"/>
                    </a:lnTo>
                    <a:lnTo>
                      <a:pt x="465" y="404"/>
                    </a:lnTo>
                    <a:lnTo>
                      <a:pt x="473" y="389"/>
                    </a:lnTo>
                    <a:lnTo>
                      <a:pt x="478" y="373"/>
                    </a:lnTo>
                    <a:lnTo>
                      <a:pt x="480" y="356"/>
                    </a:lnTo>
                    <a:lnTo>
                      <a:pt x="480" y="241"/>
                    </a:lnTo>
                    <a:lnTo>
                      <a:pt x="479" y="222"/>
                    </a:lnTo>
                    <a:lnTo>
                      <a:pt x="477" y="203"/>
                    </a:lnTo>
                    <a:lnTo>
                      <a:pt x="473" y="183"/>
                    </a:lnTo>
                    <a:lnTo>
                      <a:pt x="467" y="162"/>
                    </a:lnTo>
                    <a:lnTo>
                      <a:pt x="460" y="142"/>
                    </a:lnTo>
                    <a:lnTo>
                      <a:pt x="450" y="122"/>
                    </a:lnTo>
                    <a:lnTo>
                      <a:pt x="440" y="102"/>
                    </a:lnTo>
                    <a:lnTo>
                      <a:pt x="426" y="84"/>
                    </a:lnTo>
                    <a:lnTo>
                      <a:pt x="411" y="67"/>
                    </a:lnTo>
                    <a:lnTo>
                      <a:pt x="394" y="51"/>
                    </a:lnTo>
                    <a:lnTo>
                      <a:pt x="374" y="37"/>
                    </a:lnTo>
                    <a:lnTo>
                      <a:pt x="352" y="24"/>
                    </a:lnTo>
                    <a:lnTo>
                      <a:pt x="327" y="14"/>
                    </a:lnTo>
                    <a:lnTo>
                      <a:pt x="300" y="7"/>
                    </a:lnTo>
                    <a:lnTo>
                      <a:pt x="272" y="1"/>
                    </a:lnTo>
                    <a:lnTo>
                      <a:pt x="239" y="0"/>
                    </a:lnTo>
                    <a:lnTo>
                      <a:pt x="207" y="1"/>
                    </a:lnTo>
                    <a:lnTo>
                      <a:pt x="178" y="7"/>
                    </a:lnTo>
                    <a:lnTo>
                      <a:pt x="152" y="14"/>
                    </a:lnTo>
                    <a:lnTo>
                      <a:pt x="128" y="24"/>
                    </a:lnTo>
                    <a:lnTo>
                      <a:pt x="106" y="37"/>
                    </a:lnTo>
                    <a:lnTo>
                      <a:pt x="86" y="51"/>
                    </a:lnTo>
                    <a:lnTo>
                      <a:pt x="69" y="67"/>
                    </a:lnTo>
                    <a:lnTo>
                      <a:pt x="54" y="84"/>
                    </a:lnTo>
                    <a:lnTo>
                      <a:pt x="40" y="102"/>
                    </a:lnTo>
                    <a:lnTo>
                      <a:pt x="29" y="122"/>
                    </a:lnTo>
                    <a:lnTo>
                      <a:pt x="19" y="142"/>
                    </a:lnTo>
                    <a:lnTo>
                      <a:pt x="12" y="162"/>
                    </a:lnTo>
                    <a:lnTo>
                      <a:pt x="7" y="183"/>
                    </a:lnTo>
                    <a:lnTo>
                      <a:pt x="3" y="203"/>
                    </a:lnTo>
                    <a:lnTo>
                      <a:pt x="1" y="222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38" name="Freeform 40"/>
              <p:cNvSpPr>
                <a:spLocks/>
              </p:cNvSpPr>
              <p:nvPr/>
            </p:nvSpPr>
            <p:spPr bwMode="auto">
              <a:xfrm>
                <a:off x="625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39" name="Freeform 41"/>
              <p:cNvSpPr>
                <a:spLocks/>
              </p:cNvSpPr>
              <p:nvPr/>
            </p:nvSpPr>
            <p:spPr bwMode="auto">
              <a:xfrm>
                <a:off x="853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0" name="Freeform 42"/>
              <p:cNvSpPr>
                <a:spLocks/>
              </p:cNvSpPr>
              <p:nvPr/>
            </p:nvSpPr>
            <p:spPr bwMode="auto">
              <a:xfrm>
                <a:off x="585" y="3040"/>
                <a:ext cx="308" cy="288"/>
              </a:xfrm>
              <a:custGeom>
                <a:avLst/>
                <a:gdLst>
                  <a:gd name="T0" fmla="*/ 616 w 616"/>
                  <a:gd name="T1" fmla="*/ 68 h 574"/>
                  <a:gd name="T2" fmla="*/ 610 w 616"/>
                  <a:gd name="T3" fmla="*/ 39 h 574"/>
                  <a:gd name="T4" fmla="*/ 594 w 616"/>
                  <a:gd name="T5" fmla="*/ 18 h 574"/>
                  <a:gd name="T6" fmla="*/ 572 w 616"/>
                  <a:gd name="T7" fmla="*/ 5 h 574"/>
                  <a:gd name="T8" fmla="*/ 548 w 616"/>
                  <a:gd name="T9" fmla="*/ 0 h 574"/>
                  <a:gd name="T10" fmla="*/ 62 w 616"/>
                  <a:gd name="T11" fmla="*/ 0 h 574"/>
                  <a:gd name="T12" fmla="*/ 48 w 616"/>
                  <a:gd name="T13" fmla="*/ 2 h 574"/>
                  <a:gd name="T14" fmla="*/ 35 w 616"/>
                  <a:gd name="T15" fmla="*/ 8 h 574"/>
                  <a:gd name="T16" fmla="*/ 24 w 616"/>
                  <a:gd name="T17" fmla="*/ 14 h 574"/>
                  <a:gd name="T18" fmla="*/ 9 w 616"/>
                  <a:gd name="T19" fmla="*/ 33 h 574"/>
                  <a:gd name="T20" fmla="*/ 0 w 616"/>
                  <a:gd name="T21" fmla="*/ 60 h 574"/>
                  <a:gd name="T22" fmla="*/ 0 w 616"/>
                  <a:gd name="T23" fmla="*/ 173 h 574"/>
                  <a:gd name="T24" fmla="*/ 3 w 616"/>
                  <a:gd name="T25" fmla="*/ 192 h 574"/>
                  <a:gd name="T26" fmla="*/ 19 w 616"/>
                  <a:gd name="T27" fmla="*/ 222 h 574"/>
                  <a:gd name="T28" fmla="*/ 26 w 616"/>
                  <a:gd name="T29" fmla="*/ 227 h 574"/>
                  <a:gd name="T30" fmla="*/ 32 w 616"/>
                  <a:gd name="T31" fmla="*/ 231 h 574"/>
                  <a:gd name="T32" fmla="*/ 28 w 616"/>
                  <a:gd name="T33" fmla="*/ 345 h 574"/>
                  <a:gd name="T34" fmla="*/ 23 w 616"/>
                  <a:gd name="T35" fmla="*/ 350 h 574"/>
                  <a:gd name="T36" fmla="*/ 9 w 616"/>
                  <a:gd name="T37" fmla="*/ 367 h 574"/>
                  <a:gd name="T38" fmla="*/ 0 w 616"/>
                  <a:gd name="T39" fmla="*/ 394 h 574"/>
                  <a:gd name="T40" fmla="*/ 0 w 616"/>
                  <a:gd name="T41" fmla="*/ 505 h 574"/>
                  <a:gd name="T42" fmla="*/ 3 w 616"/>
                  <a:gd name="T43" fmla="*/ 526 h 574"/>
                  <a:gd name="T44" fmla="*/ 19 w 616"/>
                  <a:gd name="T45" fmla="*/ 555 h 574"/>
                  <a:gd name="T46" fmla="*/ 30 w 616"/>
                  <a:gd name="T47" fmla="*/ 563 h 574"/>
                  <a:gd name="T48" fmla="*/ 41 w 616"/>
                  <a:gd name="T49" fmla="*/ 570 h 574"/>
                  <a:gd name="T50" fmla="*/ 55 w 616"/>
                  <a:gd name="T51" fmla="*/ 573 h 574"/>
                  <a:gd name="T52" fmla="*/ 69 w 616"/>
                  <a:gd name="T53" fmla="*/ 574 h 574"/>
                  <a:gd name="T54" fmla="*/ 561 w 616"/>
                  <a:gd name="T55" fmla="*/ 573 h 574"/>
                  <a:gd name="T56" fmla="*/ 584 w 616"/>
                  <a:gd name="T57" fmla="*/ 564 h 574"/>
                  <a:gd name="T58" fmla="*/ 603 w 616"/>
                  <a:gd name="T59" fmla="*/ 546 h 574"/>
                  <a:gd name="T60" fmla="*/ 615 w 616"/>
                  <a:gd name="T61" fmla="*/ 520 h 574"/>
                  <a:gd name="T62" fmla="*/ 616 w 616"/>
                  <a:gd name="T63" fmla="*/ 402 h 574"/>
                  <a:gd name="T64" fmla="*/ 607 w 616"/>
                  <a:gd name="T65" fmla="*/ 366 h 574"/>
                  <a:gd name="T66" fmla="*/ 584 w 616"/>
                  <a:gd name="T67" fmla="*/ 343 h 574"/>
                  <a:gd name="T68" fmla="*/ 596 w 616"/>
                  <a:gd name="T69" fmla="*/ 221 h 574"/>
                  <a:gd name="T70" fmla="*/ 614 w 616"/>
                  <a:gd name="T71" fmla="*/ 191 h 57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16"/>
                  <a:gd name="T109" fmla="*/ 0 h 574"/>
                  <a:gd name="T110" fmla="*/ 616 w 616"/>
                  <a:gd name="T111" fmla="*/ 574 h 57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16" h="574">
                    <a:moveTo>
                      <a:pt x="616" y="173"/>
                    </a:moveTo>
                    <a:lnTo>
                      <a:pt x="616" y="68"/>
                    </a:lnTo>
                    <a:lnTo>
                      <a:pt x="615" y="53"/>
                    </a:lnTo>
                    <a:lnTo>
                      <a:pt x="610" y="39"/>
                    </a:lnTo>
                    <a:lnTo>
                      <a:pt x="603" y="28"/>
                    </a:lnTo>
                    <a:lnTo>
                      <a:pt x="594" y="18"/>
                    </a:lnTo>
                    <a:lnTo>
                      <a:pt x="584" y="10"/>
                    </a:lnTo>
                    <a:lnTo>
                      <a:pt x="572" y="5"/>
                    </a:lnTo>
                    <a:lnTo>
                      <a:pt x="561" y="1"/>
                    </a:lnTo>
                    <a:lnTo>
                      <a:pt x="548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8" y="2"/>
                    </a:lnTo>
                    <a:lnTo>
                      <a:pt x="41" y="5"/>
                    </a:lnTo>
                    <a:lnTo>
                      <a:pt x="35" y="8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19" y="18"/>
                    </a:lnTo>
                    <a:lnTo>
                      <a:pt x="9" y="33"/>
                    </a:lnTo>
                    <a:lnTo>
                      <a:pt x="3" y="48"/>
                    </a:lnTo>
                    <a:lnTo>
                      <a:pt x="0" y="60"/>
                    </a:lnTo>
                    <a:lnTo>
                      <a:pt x="0" y="68"/>
                    </a:lnTo>
                    <a:lnTo>
                      <a:pt x="0" y="173"/>
                    </a:lnTo>
                    <a:lnTo>
                      <a:pt x="0" y="181"/>
                    </a:lnTo>
                    <a:lnTo>
                      <a:pt x="3" y="192"/>
                    </a:lnTo>
                    <a:lnTo>
                      <a:pt x="9" y="207"/>
                    </a:lnTo>
                    <a:lnTo>
                      <a:pt x="19" y="222"/>
                    </a:lnTo>
                    <a:lnTo>
                      <a:pt x="23" y="224"/>
                    </a:lnTo>
                    <a:lnTo>
                      <a:pt x="26" y="227"/>
                    </a:lnTo>
                    <a:lnTo>
                      <a:pt x="28" y="229"/>
                    </a:lnTo>
                    <a:lnTo>
                      <a:pt x="32" y="231"/>
                    </a:lnTo>
                    <a:lnTo>
                      <a:pt x="32" y="343"/>
                    </a:lnTo>
                    <a:lnTo>
                      <a:pt x="28" y="345"/>
                    </a:lnTo>
                    <a:lnTo>
                      <a:pt x="26" y="348"/>
                    </a:lnTo>
                    <a:lnTo>
                      <a:pt x="23" y="350"/>
                    </a:lnTo>
                    <a:lnTo>
                      <a:pt x="19" y="352"/>
                    </a:lnTo>
                    <a:lnTo>
                      <a:pt x="9" y="367"/>
                    </a:lnTo>
                    <a:lnTo>
                      <a:pt x="3" y="381"/>
                    </a:lnTo>
                    <a:lnTo>
                      <a:pt x="0" y="394"/>
                    </a:lnTo>
                    <a:lnTo>
                      <a:pt x="0" y="402"/>
                    </a:lnTo>
                    <a:lnTo>
                      <a:pt x="0" y="505"/>
                    </a:lnTo>
                    <a:lnTo>
                      <a:pt x="0" y="513"/>
                    </a:lnTo>
                    <a:lnTo>
                      <a:pt x="3" y="526"/>
                    </a:lnTo>
                    <a:lnTo>
                      <a:pt x="9" y="540"/>
                    </a:lnTo>
                    <a:lnTo>
                      <a:pt x="19" y="555"/>
                    </a:lnTo>
                    <a:lnTo>
                      <a:pt x="24" y="559"/>
                    </a:lnTo>
                    <a:lnTo>
                      <a:pt x="30" y="563"/>
                    </a:lnTo>
                    <a:lnTo>
                      <a:pt x="35" y="566"/>
                    </a:lnTo>
                    <a:lnTo>
                      <a:pt x="41" y="570"/>
                    </a:lnTo>
                    <a:lnTo>
                      <a:pt x="48" y="572"/>
                    </a:lnTo>
                    <a:lnTo>
                      <a:pt x="55" y="573"/>
                    </a:lnTo>
                    <a:lnTo>
                      <a:pt x="62" y="574"/>
                    </a:lnTo>
                    <a:lnTo>
                      <a:pt x="69" y="574"/>
                    </a:lnTo>
                    <a:lnTo>
                      <a:pt x="548" y="574"/>
                    </a:lnTo>
                    <a:lnTo>
                      <a:pt x="561" y="573"/>
                    </a:lnTo>
                    <a:lnTo>
                      <a:pt x="572" y="570"/>
                    </a:lnTo>
                    <a:lnTo>
                      <a:pt x="584" y="564"/>
                    </a:lnTo>
                    <a:lnTo>
                      <a:pt x="594" y="556"/>
                    </a:lnTo>
                    <a:lnTo>
                      <a:pt x="603" y="546"/>
                    </a:lnTo>
                    <a:lnTo>
                      <a:pt x="610" y="534"/>
                    </a:lnTo>
                    <a:lnTo>
                      <a:pt x="615" y="520"/>
                    </a:lnTo>
                    <a:lnTo>
                      <a:pt x="616" y="505"/>
                    </a:lnTo>
                    <a:lnTo>
                      <a:pt x="616" y="402"/>
                    </a:lnTo>
                    <a:lnTo>
                      <a:pt x="614" y="382"/>
                    </a:lnTo>
                    <a:lnTo>
                      <a:pt x="607" y="366"/>
                    </a:lnTo>
                    <a:lnTo>
                      <a:pt x="596" y="353"/>
                    </a:lnTo>
                    <a:lnTo>
                      <a:pt x="584" y="343"/>
                    </a:lnTo>
                    <a:lnTo>
                      <a:pt x="584" y="231"/>
                    </a:lnTo>
                    <a:lnTo>
                      <a:pt x="596" y="221"/>
                    </a:lnTo>
                    <a:lnTo>
                      <a:pt x="607" y="207"/>
                    </a:lnTo>
                    <a:lnTo>
                      <a:pt x="614" y="191"/>
                    </a:lnTo>
                    <a:lnTo>
                      <a:pt x="616" y="1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1" name="Freeform 44"/>
              <p:cNvSpPr>
                <a:spLocks/>
              </p:cNvSpPr>
              <p:nvPr/>
            </p:nvSpPr>
            <p:spPr bwMode="auto">
              <a:xfrm>
                <a:off x="643" y="2859"/>
                <a:ext cx="193" cy="208"/>
              </a:xfrm>
              <a:custGeom>
                <a:avLst/>
                <a:gdLst>
                  <a:gd name="T0" fmla="*/ 386 w 386"/>
                  <a:gd name="T1" fmla="*/ 327 h 416"/>
                  <a:gd name="T2" fmla="*/ 307 w 386"/>
                  <a:gd name="T3" fmla="*/ 327 h 416"/>
                  <a:gd name="T4" fmla="*/ 307 w 386"/>
                  <a:gd name="T5" fmla="*/ 187 h 416"/>
                  <a:gd name="T6" fmla="*/ 301 w 386"/>
                  <a:gd name="T7" fmla="*/ 153 h 416"/>
                  <a:gd name="T8" fmla="*/ 283 w 386"/>
                  <a:gd name="T9" fmla="*/ 119 h 416"/>
                  <a:gd name="T10" fmla="*/ 265 w 386"/>
                  <a:gd name="T11" fmla="*/ 99 h 416"/>
                  <a:gd name="T12" fmla="*/ 240 w 386"/>
                  <a:gd name="T13" fmla="*/ 86 h 416"/>
                  <a:gd name="T14" fmla="*/ 210 w 386"/>
                  <a:gd name="T15" fmla="*/ 80 h 416"/>
                  <a:gd name="T16" fmla="*/ 175 w 386"/>
                  <a:gd name="T17" fmla="*/ 80 h 416"/>
                  <a:gd name="T18" fmla="*/ 145 w 386"/>
                  <a:gd name="T19" fmla="*/ 86 h 416"/>
                  <a:gd name="T20" fmla="*/ 121 w 386"/>
                  <a:gd name="T21" fmla="*/ 99 h 416"/>
                  <a:gd name="T22" fmla="*/ 102 w 386"/>
                  <a:gd name="T23" fmla="*/ 119 h 416"/>
                  <a:gd name="T24" fmla="*/ 85 w 386"/>
                  <a:gd name="T25" fmla="*/ 153 h 416"/>
                  <a:gd name="T26" fmla="*/ 78 w 386"/>
                  <a:gd name="T27" fmla="*/ 187 h 416"/>
                  <a:gd name="T28" fmla="*/ 78 w 386"/>
                  <a:gd name="T29" fmla="*/ 416 h 416"/>
                  <a:gd name="T30" fmla="*/ 0 w 386"/>
                  <a:gd name="T31" fmla="*/ 193 h 416"/>
                  <a:gd name="T32" fmla="*/ 2 w 386"/>
                  <a:gd name="T33" fmla="*/ 165 h 416"/>
                  <a:gd name="T34" fmla="*/ 9 w 386"/>
                  <a:gd name="T35" fmla="*/ 134 h 416"/>
                  <a:gd name="T36" fmla="*/ 21 w 386"/>
                  <a:gd name="T37" fmla="*/ 103 h 416"/>
                  <a:gd name="T38" fmla="*/ 39 w 386"/>
                  <a:gd name="T39" fmla="*/ 72 h 416"/>
                  <a:gd name="T40" fmla="*/ 64 w 386"/>
                  <a:gd name="T41" fmla="*/ 44 h 416"/>
                  <a:gd name="T42" fmla="*/ 98 w 386"/>
                  <a:gd name="T43" fmla="*/ 21 h 416"/>
                  <a:gd name="T44" fmla="*/ 140 w 386"/>
                  <a:gd name="T45" fmla="*/ 6 h 416"/>
                  <a:gd name="T46" fmla="*/ 192 w 386"/>
                  <a:gd name="T47" fmla="*/ 0 h 416"/>
                  <a:gd name="T48" fmla="*/ 244 w 386"/>
                  <a:gd name="T49" fmla="*/ 6 h 416"/>
                  <a:gd name="T50" fmla="*/ 287 w 386"/>
                  <a:gd name="T51" fmla="*/ 21 h 416"/>
                  <a:gd name="T52" fmla="*/ 321 w 386"/>
                  <a:gd name="T53" fmla="*/ 44 h 416"/>
                  <a:gd name="T54" fmla="*/ 347 w 386"/>
                  <a:gd name="T55" fmla="*/ 72 h 416"/>
                  <a:gd name="T56" fmla="*/ 365 w 386"/>
                  <a:gd name="T57" fmla="*/ 103 h 416"/>
                  <a:gd name="T58" fmla="*/ 377 w 386"/>
                  <a:gd name="T59" fmla="*/ 134 h 416"/>
                  <a:gd name="T60" fmla="*/ 384 w 386"/>
                  <a:gd name="T61" fmla="*/ 165 h 416"/>
                  <a:gd name="T62" fmla="*/ 386 w 386"/>
                  <a:gd name="T63" fmla="*/ 193 h 41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86"/>
                  <a:gd name="T97" fmla="*/ 0 h 416"/>
                  <a:gd name="T98" fmla="*/ 386 w 386"/>
                  <a:gd name="T99" fmla="*/ 416 h 41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86" h="416">
                    <a:moveTo>
                      <a:pt x="386" y="193"/>
                    </a:moveTo>
                    <a:lnTo>
                      <a:pt x="386" y="327"/>
                    </a:lnTo>
                    <a:lnTo>
                      <a:pt x="348" y="348"/>
                    </a:lnTo>
                    <a:lnTo>
                      <a:pt x="307" y="327"/>
                    </a:lnTo>
                    <a:lnTo>
                      <a:pt x="307" y="193"/>
                    </a:lnTo>
                    <a:lnTo>
                      <a:pt x="307" y="187"/>
                    </a:lnTo>
                    <a:lnTo>
                      <a:pt x="305" y="173"/>
                    </a:lnTo>
                    <a:lnTo>
                      <a:pt x="301" y="153"/>
                    </a:lnTo>
                    <a:lnTo>
                      <a:pt x="291" y="132"/>
                    </a:lnTo>
                    <a:lnTo>
                      <a:pt x="283" y="119"/>
                    </a:lnTo>
                    <a:lnTo>
                      <a:pt x="275" y="109"/>
                    </a:lnTo>
                    <a:lnTo>
                      <a:pt x="265" y="99"/>
                    </a:lnTo>
                    <a:lnTo>
                      <a:pt x="253" y="91"/>
                    </a:lnTo>
                    <a:lnTo>
                      <a:pt x="240" y="86"/>
                    </a:lnTo>
                    <a:lnTo>
                      <a:pt x="226" y="82"/>
                    </a:lnTo>
                    <a:lnTo>
                      <a:pt x="210" y="80"/>
                    </a:lnTo>
                    <a:lnTo>
                      <a:pt x="192" y="79"/>
                    </a:lnTo>
                    <a:lnTo>
                      <a:pt x="175" y="80"/>
                    </a:lnTo>
                    <a:lnTo>
                      <a:pt x="160" y="82"/>
                    </a:lnTo>
                    <a:lnTo>
                      <a:pt x="145" y="86"/>
                    </a:lnTo>
                    <a:lnTo>
                      <a:pt x="132" y="91"/>
                    </a:lnTo>
                    <a:lnTo>
                      <a:pt x="121" y="99"/>
                    </a:lnTo>
                    <a:lnTo>
                      <a:pt x="111" y="109"/>
                    </a:lnTo>
                    <a:lnTo>
                      <a:pt x="102" y="119"/>
                    </a:lnTo>
                    <a:lnTo>
                      <a:pt x="94" y="132"/>
                    </a:lnTo>
                    <a:lnTo>
                      <a:pt x="85" y="153"/>
                    </a:lnTo>
                    <a:lnTo>
                      <a:pt x="81" y="173"/>
                    </a:lnTo>
                    <a:lnTo>
                      <a:pt x="78" y="187"/>
                    </a:lnTo>
                    <a:lnTo>
                      <a:pt x="78" y="193"/>
                    </a:lnTo>
                    <a:lnTo>
                      <a:pt x="78" y="416"/>
                    </a:lnTo>
                    <a:lnTo>
                      <a:pt x="0" y="416"/>
                    </a:lnTo>
                    <a:lnTo>
                      <a:pt x="0" y="193"/>
                    </a:lnTo>
                    <a:lnTo>
                      <a:pt x="0" y="180"/>
                    </a:lnTo>
                    <a:lnTo>
                      <a:pt x="2" y="165"/>
                    </a:lnTo>
                    <a:lnTo>
                      <a:pt x="5" y="150"/>
                    </a:lnTo>
                    <a:lnTo>
                      <a:pt x="9" y="134"/>
                    </a:lnTo>
                    <a:lnTo>
                      <a:pt x="14" y="119"/>
                    </a:lnTo>
                    <a:lnTo>
                      <a:pt x="21" y="103"/>
                    </a:lnTo>
                    <a:lnTo>
                      <a:pt x="29" y="87"/>
                    </a:lnTo>
                    <a:lnTo>
                      <a:pt x="39" y="72"/>
                    </a:lnTo>
                    <a:lnTo>
                      <a:pt x="51" y="57"/>
                    </a:lnTo>
                    <a:lnTo>
                      <a:pt x="64" y="44"/>
                    </a:lnTo>
                    <a:lnTo>
                      <a:pt x="81" y="31"/>
                    </a:lnTo>
                    <a:lnTo>
                      <a:pt x="98" y="21"/>
                    </a:lnTo>
                    <a:lnTo>
                      <a:pt x="119" y="12"/>
                    </a:lnTo>
                    <a:lnTo>
                      <a:pt x="140" y="6"/>
                    </a:lnTo>
                    <a:lnTo>
                      <a:pt x="165" y="1"/>
                    </a:lnTo>
                    <a:lnTo>
                      <a:pt x="192" y="0"/>
                    </a:lnTo>
                    <a:lnTo>
                      <a:pt x="220" y="1"/>
                    </a:lnTo>
                    <a:lnTo>
                      <a:pt x="244" y="6"/>
                    </a:lnTo>
                    <a:lnTo>
                      <a:pt x="267" y="12"/>
                    </a:lnTo>
                    <a:lnTo>
                      <a:pt x="287" y="21"/>
                    </a:lnTo>
                    <a:lnTo>
                      <a:pt x="305" y="31"/>
                    </a:lnTo>
                    <a:lnTo>
                      <a:pt x="321" y="44"/>
                    </a:lnTo>
                    <a:lnTo>
                      <a:pt x="335" y="57"/>
                    </a:lnTo>
                    <a:lnTo>
                      <a:pt x="347" y="72"/>
                    </a:lnTo>
                    <a:lnTo>
                      <a:pt x="357" y="87"/>
                    </a:lnTo>
                    <a:lnTo>
                      <a:pt x="365" y="103"/>
                    </a:lnTo>
                    <a:lnTo>
                      <a:pt x="372" y="119"/>
                    </a:lnTo>
                    <a:lnTo>
                      <a:pt x="377" y="134"/>
                    </a:lnTo>
                    <a:lnTo>
                      <a:pt x="381" y="150"/>
                    </a:lnTo>
                    <a:lnTo>
                      <a:pt x="384" y="165"/>
                    </a:lnTo>
                    <a:lnTo>
                      <a:pt x="386" y="180"/>
                    </a:lnTo>
                    <a:lnTo>
                      <a:pt x="386" y="193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2" name="Freeform 45"/>
              <p:cNvSpPr>
                <a:spLocks noEditPoints="1"/>
              </p:cNvSpPr>
              <p:nvPr/>
            </p:nvSpPr>
            <p:spPr bwMode="auto">
              <a:xfrm>
                <a:off x="635" y="2851"/>
                <a:ext cx="208" cy="230"/>
              </a:xfrm>
              <a:custGeom>
                <a:avLst/>
                <a:gdLst>
                  <a:gd name="T0" fmla="*/ 110 w 417"/>
                  <a:gd name="T1" fmla="*/ 457 h 460"/>
                  <a:gd name="T2" fmla="*/ 113 w 417"/>
                  <a:gd name="T3" fmla="*/ 191 h 460"/>
                  <a:gd name="T4" fmla="*/ 131 w 417"/>
                  <a:gd name="T5" fmla="*/ 144 h 460"/>
                  <a:gd name="T6" fmla="*/ 156 w 417"/>
                  <a:gd name="T7" fmla="*/ 121 h 460"/>
                  <a:gd name="T8" fmla="*/ 193 w 417"/>
                  <a:gd name="T9" fmla="*/ 112 h 460"/>
                  <a:gd name="T10" fmla="*/ 237 w 417"/>
                  <a:gd name="T11" fmla="*/ 113 h 460"/>
                  <a:gd name="T12" fmla="*/ 271 w 417"/>
                  <a:gd name="T13" fmla="*/ 128 h 460"/>
                  <a:gd name="T14" fmla="*/ 294 w 417"/>
                  <a:gd name="T15" fmla="*/ 154 h 460"/>
                  <a:gd name="T16" fmla="*/ 307 w 417"/>
                  <a:gd name="T17" fmla="*/ 204 h 460"/>
                  <a:gd name="T18" fmla="*/ 309 w 417"/>
                  <a:gd name="T19" fmla="*/ 335 h 460"/>
                  <a:gd name="T20" fmla="*/ 325 w 417"/>
                  <a:gd name="T21" fmla="*/ 363 h 460"/>
                  <a:gd name="T22" fmla="*/ 351 w 417"/>
                  <a:gd name="T23" fmla="*/ 376 h 460"/>
                  <a:gd name="T24" fmla="*/ 382 w 417"/>
                  <a:gd name="T25" fmla="*/ 373 h 460"/>
                  <a:gd name="T26" fmla="*/ 406 w 417"/>
                  <a:gd name="T27" fmla="*/ 355 h 460"/>
                  <a:gd name="T28" fmla="*/ 417 w 417"/>
                  <a:gd name="T29" fmla="*/ 323 h 460"/>
                  <a:gd name="T30" fmla="*/ 414 w 417"/>
                  <a:gd name="T31" fmla="*/ 179 h 460"/>
                  <a:gd name="T32" fmla="*/ 402 w 417"/>
                  <a:gd name="T33" fmla="*/ 129 h 460"/>
                  <a:gd name="T34" fmla="*/ 375 w 417"/>
                  <a:gd name="T35" fmla="*/ 77 h 460"/>
                  <a:gd name="T36" fmla="*/ 330 w 417"/>
                  <a:gd name="T37" fmla="*/ 34 h 460"/>
                  <a:gd name="T38" fmla="*/ 265 w 417"/>
                  <a:gd name="T39" fmla="*/ 6 h 460"/>
                  <a:gd name="T40" fmla="*/ 178 w 417"/>
                  <a:gd name="T41" fmla="*/ 1 h 460"/>
                  <a:gd name="T42" fmla="*/ 106 w 417"/>
                  <a:gd name="T43" fmla="*/ 23 h 460"/>
                  <a:gd name="T44" fmla="*/ 55 w 417"/>
                  <a:gd name="T45" fmla="*/ 62 h 460"/>
                  <a:gd name="T46" fmla="*/ 23 w 417"/>
                  <a:gd name="T47" fmla="*/ 111 h 460"/>
                  <a:gd name="T48" fmla="*/ 4 w 417"/>
                  <a:gd name="T49" fmla="*/ 163 h 460"/>
                  <a:gd name="T50" fmla="*/ 0 w 417"/>
                  <a:gd name="T51" fmla="*/ 209 h 460"/>
                  <a:gd name="T52" fmla="*/ 40 w 417"/>
                  <a:gd name="T53" fmla="*/ 156 h 460"/>
                  <a:gd name="T54" fmla="*/ 91 w 417"/>
                  <a:gd name="T55" fmla="*/ 72 h 460"/>
                  <a:gd name="T56" fmla="*/ 208 w 417"/>
                  <a:gd name="T57" fmla="*/ 32 h 460"/>
                  <a:gd name="T58" fmla="*/ 326 w 417"/>
                  <a:gd name="T59" fmla="*/ 72 h 460"/>
                  <a:gd name="T60" fmla="*/ 378 w 417"/>
                  <a:gd name="T61" fmla="*/ 156 h 460"/>
                  <a:gd name="T62" fmla="*/ 386 w 417"/>
                  <a:gd name="T63" fmla="*/ 323 h 460"/>
                  <a:gd name="T64" fmla="*/ 370 w 417"/>
                  <a:gd name="T65" fmla="*/ 343 h 460"/>
                  <a:gd name="T66" fmla="*/ 348 w 417"/>
                  <a:gd name="T67" fmla="*/ 340 h 460"/>
                  <a:gd name="T68" fmla="*/ 340 w 417"/>
                  <a:gd name="T69" fmla="*/ 304 h 460"/>
                  <a:gd name="T70" fmla="*/ 340 w 417"/>
                  <a:gd name="T71" fmla="*/ 209 h 460"/>
                  <a:gd name="T72" fmla="*/ 332 w 417"/>
                  <a:gd name="T73" fmla="*/ 165 h 460"/>
                  <a:gd name="T74" fmla="*/ 303 w 417"/>
                  <a:gd name="T75" fmla="*/ 113 h 460"/>
                  <a:gd name="T76" fmla="*/ 262 w 417"/>
                  <a:gd name="T77" fmla="*/ 88 h 460"/>
                  <a:gd name="T78" fmla="*/ 208 w 417"/>
                  <a:gd name="T79" fmla="*/ 79 h 460"/>
                  <a:gd name="T80" fmla="*/ 155 w 417"/>
                  <a:gd name="T81" fmla="*/ 88 h 460"/>
                  <a:gd name="T82" fmla="*/ 115 w 417"/>
                  <a:gd name="T83" fmla="*/ 113 h 460"/>
                  <a:gd name="T84" fmla="*/ 86 w 417"/>
                  <a:gd name="T85" fmla="*/ 165 h 460"/>
                  <a:gd name="T86" fmla="*/ 78 w 417"/>
                  <a:gd name="T87" fmla="*/ 209 h 460"/>
                  <a:gd name="T88" fmla="*/ 78 w 417"/>
                  <a:gd name="T89" fmla="*/ 380 h 460"/>
                  <a:gd name="T90" fmla="*/ 67 w 417"/>
                  <a:gd name="T91" fmla="*/ 426 h 460"/>
                  <a:gd name="T92" fmla="*/ 49 w 417"/>
                  <a:gd name="T93" fmla="*/ 427 h 460"/>
                  <a:gd name="T94" fmla="*/ 32 w 417"/>
                  <a:gd name="T95" fmla="*/ 427 h 460"/>
                  <a:gd name="T96" fmla="*/ 32 w 417"/>
                  <a:gd name="T97" fmla="*/ 239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17"/>
                  <a:gd name="T148" fmla="*/ 0 h 460"/>
                  <a:gd name="T149" fmla="*/ 417 w 417"/>
                  <a:gd name="T150" fmla="*/ 460 h 46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17" h="460">
                    <a:moveTo>
                      <a:pt x="0" y="209"/>
                    </a:moveTo>
                    <a:lnTo>
                      <a:pt x="0" y="460"/>
                    </a:lnTo>
                    <a:lnTo>
                      <a:pt x="110" y="457"/>
                    </a:lnTo>
                    <a:lnTo>
                      <a:pt x="110" y="209"/>
                    </a:lnTo>
                    <a:lnTo>
                      <a:pt x="110" y="204"/>
                    </a:lnTo>
                    <a:lnTo>
                      <a:pt x="113" y="191"/>
                    </a:lnTo>
                    <a:lnTo>
                      <a:pt x="116" y="174"/>
                    </a:lnTo>
                    <a:lnTo>
                      <a:pt x="124" y="154"/>
                    </a:lnTo>
                    <a:lnTo>
                      <a:pt x="131" y="144"/>
                    </a:lnTo>
                    <a:lnTo>
                      <a:pt x="138" y="135"/>
                    </a:lnTo>
                    <a:lnTo>
                      <a:pt x="147" y="128"/>
                    </a:lnTo>
                    <a:lnTo>
                      <a:pt x="156" y="121"/>
                    </a:lnTo>
                    <a:lnTo>
                      <a:pt x="168" y="116"/>
                    </a:lnTo>
                    <a:lnTo>
                      <a:pt x="180" y="113"/>
                    </a:lnTo>
                    <a:lnTo>
                      <a:pt x="193" y="112"/>
                    </a:lnTo>
                    <a:lnTo>
                      <a:pt x="208" y="111"/>
                    </a:lnTo>
                    <a:lnTo>
                      <a:pt x="223" y="112"/>
                    </a:lnTo>
                    <a:lnTo>
                      <a:pt x="237" y="113"/>
                    </a:lnTo>
                    <a:lnTo>
                      <a:pt x="250" y="116"/>
                    </a:lnTo>
                    <a:lnTo>
                      <a:pt x="260" y="121"/>
                    </a:lnTo>
                    <a:lnTo>
                      <a:pt x="271" y="128"/>
                    </a:lnTo>
                    <a:lnTo>
                      <a:pt x="280" y="135"/>
                    </a:lnTo>
                    <a:lnTo>
                      <a:pt x="287" y="144"/>
                    </a:lnTo>
                    <a:lnTo>
                      <a:pt x="294" y="154"/>
                    </a:lnTo>
                    <a:lnTo>
                      <a:pt x="302" y="174"/>
                    </a:lnTo>
                    <a:lnTo>
                      <a:pt x="305" y="191"/>
                    </a:lnTo>
                    <a:lnTo>
                      <a:pt x="307" y="204"/>
                    </a:lnTo>
                    <a:lnTo>
                      <a:pt x="307" y="209"/>
                    </a:lnTo>
                    <a:lnTo>
                      <a:pt x="307" y="323"/>
                    </a:lnTo>
                    <a:lnTo>
                      <a:pt x="309" y="335"/>
                    </a:lnTo>
                    <a:lnTo>
                      <a:pt x="313" y="346"/>
                    </a:lnTo>
                    <a:lnTo>
                      <a:pt x="318" y="355"/>
                    </a:lnTo>
                    <a:lnTo>
                      <a:pt x="325" y="363"/>
                    </a:lnTo>
                    <a:lnTo>
                      <a:pt x="333" y="369"/>
                    </a:lnTo>
                    <a:lnTo>
                      <a:pt x="342" y="373"/>
                    </a:lnTo>
                    <a:lnTo>
                      <a:pt x="351" y="376"/>
                    </a:lnTo>
                    <a:lnTo>
                      <a:pt x="361" y="377"/>
                    </a:lnTo>
                    <a:lnTo>
                      <a:pt x="372" y="376"/>
                    </a:lnTo>
                    <a:lnTo>
                      <a:pt x="382" y="373"/>
                    </a:lnTo>
                    <a:lnTo>
                      <a:pt x="391" y="369"/>
                    </a:lnTo>
                    <a:lnTo>
                      <a:pt x="400" y="363"/>
                    </a:lnTo>
                    <a:lnTo>
                      <a:pt x="406" y="355"/>
                    </a:lnTo>
                    <a:lnTo>
                      <a:pt x="412" y="346"/>
                    </a:lnTo>
                    <a:lnTo>
                      <a:pt x="416" y="335"/>
                    </a:lnTo>
                    <a:lnTo>
                      <a:pt x="417" y="323"/>
                    </a:lnTo>
                    <a:lnTo>
                      <a:pt x="417" y="209"/>
                    </a:lnTo>
                    <a:lnTo>
                      <a:pt x="417" y="195"/>
                    </a:lnTo>
                    <a:lnTo>
                      <a:pt x="414" y="179"/>
                    </a:lnTo>
                    <a:lnTo>
                      <a:pt x="412" y="163"/>
                    </a:lnTo>
                    <a:lnTo>
                      <a:pt x="408" y="146"/>
                    </a:lnTo>
                    <a:lnTo>
                      <a:pt x="402" y="129"/>
                    </a:lnTo>
                    <a:lnTo>
                      <a:pt x="395" y="111"/>
                    </a:lnTo>
                    <a:lnTo>
                      <a:pt x="386" y="95"/>
                    </a:lnTo>
                    <a:lnTo>
                      <a:pt x="375" y="77"/>
                    </a:lnTo>
                    <a:lnTo>
                      <a:pt x="361" y="62"/>
                    </a:lnTo>
                    <a:lnTo>
                      <a:pt x="348" y="47"/>
                    </a:lnTo>
                    <a:lnTo>
                      <a:pt x="330" y="34"/>
                    </a:lnTo>
                    <a:lnTo>
                      <a:pt x="311" y="23"/>
                    </a:lnTo>
                    <a:lnTo>
                      <a:pt x="289" y="13"/>
                    </a:lnTo>
                    <a:lnTo>
                      <a:pt x="265" y="6"/>
                    </a:lnTo>
                    <a:lnTo>
                      <a:pt x="238" y="1"/>
                    </a:lnTo>
                    <a:lnTo>
                      <a:pt x="208" y="0"/>
                    </a:lnTo>
                    <a:lnTo>
                      <a:pt x="178" y="1"/>
                    </a:lnTo>
                    <a:lnTo>
                      <a:pt x="152" y="6"/>
                    </a:lnTo>
                    <a:lnTo>
                      <a:pt x="128" y="13"/>
                    </a:lnTo>
                    <a:lnTo>
                      <a:pt x="106" y="23"/>
                    </a:lnTo>
                    <a:lnTo>
                      <a:pt x="87" y="34"/>
                    </a:lnTo>
                    <a:lnTo>
                      <a:pt x="70" y="47"/>
                    </a:lnTo>
                    <a:lnTo>
                      <a:pt x="55" y="62"/>
                    </a:lnTo>
                    <a:lnTo>
                      <a:pt x="42" y="77"/>
                    </a:lnTo>
                    <a:lnTo>
                      <a:pt x="31" y="95"/>
                    </a:lnTo>
                    <a:lnTo>
                      <a:pt x="23" y="111"/>
                    </a:lnTo>
                    <a:lnTo>
                      <a:pt x="15" y="129"/>
                    </a:lnTo>
                    <a:lnTo>
                      <a:pt x="9" y="146"/>
                    </a:lnTo>
                    <a:lnTo>
                      <a:pt x="4" y="163"/>
                    </a:lnTo>
                    <a:lnTo>
                      <a:pt x="2" y="179"/>
                    </a:lnTo>
                    <a:lnTo>
                      <a:pt x="0" y="195"/>
                    </a:lnTo>
                    <a:lnTo>
                      <a:pt x="0" y="209"/>
                    </a:lnTo>
                    <a:close/>
                    <a:moveTo>
                      <a:pt x="32" y="209"/>
                    </a:moveTo>
                    <a:lnTo>
                      <a:pt x="34" y="183"/>
                    </a:lnTo>
                    <a:lnTo>
                      <a:pt x="40" y="156"/>
                    </a:lnTo>
                    <a:lnTo>
                      <a:pt x="52" y="126"/>
                    </a:lnTo>
                    <a:lnTo>
                      <a:pt x="68" y="98"/>
                    </a:lnTo>
                    <a:lnTo>
                      <a:pt x="91" y="72"/>
                    </a:lnTo>
                    <a:lnTo>
                      <a:pt x="122" y="51"/>
                    </a:lnTo>
                    <a:lnTo>
                      <a:pt x="161" y="37"/>
                    </a:lnTo>
                    <a:lnTo>
                      <a:pt x="208" y="32"/>
                    </a:lnTo>
                    <a:lnTo>
                      <a:pt x="257" y="37"/>
                    </a:lnTo>
                    <a:lnTo>
                      <a:pt x="296" y="51"/>
                    </a:lnTo>
                    <a:lnTo>
                      <a:pt x="326" y="72"/>
                    </a:lnTo>
                    <a:lnTo>
                      <a:pt x="350" y="98"/>
                    </a:lnTo>
                    <a:lnTo>
                      <a:pt x="366" y="126"/>
                    </a:lnTo>
                    <a:lnTo>
                      <a:pt x="378" y="156"/>
                    </a:lnTo>
                    <a:lnTo>
                      <a:pt x="383" y="183"/>
                    </a:lnTo>
                    <a:lnTo>
                      <a:pt x="386" y="209"/>
                    </a:lnTo>
                    <a:lnTo>
                      <a:pt x="386" y="323"/>
                    </a:lnTo>
                    <a:lnTo>
                      <a:pt x="383" y="333"/>
                    </a:lnTo>
                    <a:lnTo>
                      <a:pt x="378" y="340"/>
                    </a:lnTo>
                    <a:lnTo>
                      <a:pt x="370" y="343"/>
                    </a:lnTo>
                    <a:lnTo>
                      <a:pt x="361" y="344"/>
                    </a:lnTo>
                    <a:lnTo>
                      <a:pt x="355" y="343"/>
                    </a:lnTo>
                    <a:lnTo>
                      <a:pt x="348" y="340"/>
                    </a:lnTo>
                    <a:lnTo>
                      <a:pt x="342" y="333"/>
                    </a:lnTo>
                    <a:lnTo>
                      <a:pt x="340" y="323"/>
                    </a:lnTo>
                    <a:lnTo>
                      <a:pt x="340" y="304"/>
                    </a:lnTo>
                    <a:lnTo>
                      <a:pt x="340" y="265"/>
                    </a:lnTo>
                    <a:lnTo>
                      <a:pt x="340" y="226"/>
                    </a:lnTo>
                    <a:lnTo>
                      <a:pt x="340" y="209"/>
                    </a:lnTo>
                    <a:lnTo>
                      <a:pt x="340" y="203"/>
                    </a:lnTo>
                    <a:lnTo>
                      <a:pt x="337" y="187"/>
                    </a:lnTo>
                    <a:lnTo>
                      <a:pt x="332" y="165"/>
                    </a:lnTo>
                    <a:lnTo>
                      <a:pt x="321" y="141"/>
                    </a:lnTo>
                    <a:lnTo>
                      <a:pt x="313" y="126"/>
                    </a:lnTo>
                    <a:lnTo>
                      <a:pt x="303" y="113"/>
                    </a:lnTo>
                    <a:lnTo>
                      <a:pt x="290" y="103"/>
                    </a:lnTo>
                    <a:lnTo>
                      <a:pt x="277" y="93"/>
                    </a:lnTo>
                    <a:lnTo>
                      <a:pt x="262" y="88"/>
                    </a:lnTo>
                    <a:lnTo>
                      <a:pt x="246" y="82"/>
                    </a:lnTo>
                    <a:lnTo>
                      <a:pt x="228" y="80"/>
                    </a:lnTo>
                    <a:lnTo>
                      <a:pt x="208" y="79"/>
                    </a:lnTo>
                    <a:lnTo>
                      <a:pt x="189" y="80"/>
                    </a:lnTo>
                    <a:lnTo>
                      <a:pt x="171" y="82"/>
                    </a:lnTo>
                    <a:lnTo>
                      <a:pt x="155" y="88"/>
                    </a:lnTo>
                    <a:lnTo>
                      <a:pt x="140" y="93"/>
                    </a:lnTo>
                    <a:lnTo>
                      <a:pt x="127" y="103"/>
                    </a:lnTo>
                    <a:lnTo>
                      <a:pt x="115" y="113"/>
                    </a:lnTo>
                    <a:lnTo>
                      <a:pt x="105" y="126"/>
                    </a:lnTo>
                    <a:lnTo>
                      <a:pt x="97" y="141"/>
                    </a:lnTo>
                    <a:lnTo>
                      <a:pt x="86" y="165"/>
                    </a:lnTo>
                    <a:lnTo>
                      <a:pt x="80" y="187"/>
                    </a:lnTo>
                    <a:lnTo>
                      <a:pt x="78" y="203"/>
                    </a:lnTo>
                    <a:lnTo>
                      <a:pt x="78" y="209"/>
                    </a:lnTo>
                    <a:lnTo>
                      <a:pt x="78" y="239"/>
                    </a:lnTo>
                    <a:lnTo>
                      <a:pt x="78" y="306"/>
                    </a:lnTo>
                    <a:lnTo>
                      <a:pt x="78" y="380"/>
                    </a:lnTo>
                    <a:lnTo>
                      <a:pt x="78" y="426"/>
                    </a:lnTo>
                    <a:lnTo>
                      <a:pt x="72" y="426"/>
                    </a:lnTo>
                    <a:lnTo>
                      <a:pt x="67" y="426"/>
                    </a:lnTo>
                    <a:lnTo>
                      <a:pt x="61" y="426"/>
                    </a:lnTo>
                    <a:lnTo>
                      <a:pt x="55" y="426"/>
                    </a:lnTo>
                    <a:lnTo>
                      <a:pt x="49" y="427"/>
                    </a:lnTo>
                    <a:lnTo>
                      <a:pt x="44" y="427"/>
                    </a:lnTo>
                    <a:lnTo>
                      <a:pt x="38" y="427"/>
                    </a:lnTo>
                    <a:lnTo>
                      <a:pt x="32" y="427"/>
                    </a:lnTo>
                    <a:lnTo>
                      <a:pt x="32" y="381"/>
                    </a:lnTo>
                    <a:lnTo>
                      <a:pt x="32" y="308"/>
                    </a:lnTo>
                    <a:lnTo>
                      <a:pt x="32" y="239"/>
                    </a:lnTo>
                    <a:lnTo>
                      <a:pt x="32" y="2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3" name="Rectangle 46"/>
              <p:cNvSpPr>
                <a:spLocks noChangeArrowheads="1"/>
              </p:cNvSpPr>
              <p:nvPr/>
            </p:nvSpPr>
            <p:spPr bwMode="auto">
              <a:xfrm>
                <a:off x="623" y="3137"/>
                <a:ext cx="229" cy="94"/>
              </a:xfrm>
              <a:prstGeom prst="rect">
                <a:avLst/>
              </a:pr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4" name="Rectangle 47"/>
              <p:cNvSpPr>
                <a:spLocks noChangeArrowheads="1"/>
              </p:cNvSpPr>
              <p:nvPr/>
            </p:nvSpPr>
            <p:spPr bwMode="auto">
              <a:xfrm>
                <a:off x="624" y="3138"/>
                <a:ext cx="21" cy="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5" name="Rectangle 48"/>
              <p:cNvSpPr>
                <a:spLocks noChangeArrowheads="1"/>
              </p:cNvSpPr>
              <p:nvPr/>
            </p:nvSpPr>
            <p:spPr bwMode="auto">
              <a:xfrm>
                <a:off x="623" y="3164"/>
                <a:ext cx="22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6" name="Rectangle 49"/>
              <p:cNvSpPr>
                <a:spLocks noChangeArrowheads="1"/>
              </p:cNvSpPr>
              <p:nvPr/>
            </p:nvSpPr>
            <p:spPr bwMode="auto">
              <a:xfrm>
                <a:off x="623" y="3195"/>
                <a:ext cx="22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7" name="Freeform 50"/>
              <p:cNvSpPr>
                <a:spLocks/>
              </p:cNvSpPr>
              <p:nvPr/>
            </p:nvSpPr>
            <p:spPr bwMode="auto">
              <a:xfrm>
                <a:off x="609" y="3064"/>
                <a:ext cx="260" cy="73"/>
              </a:xfrm>
              <a:custGeom>
                <a:avLst/>
                <a:gdLst>
                  <a:gd name="T0" fmla="*/ 521 w 521"/>
                  <a:gd name="T1" fmla="*/ 126 h 146"/>
                  <a:gd name="T2" fmla="*/ 521 w 521"/>
                  <a:gd name="T3" fmla="*/ 21 h 146"/>
                  <a:gd name="T4" fmla="*/ 517 w 521"/>
                  <a:gd name="T5" fmla="*/ 9 h 146"/>
                  <a:gd name="T6" fmla="*/ 510 w 521"/>
                  <a:gd name="T7" fmla="*/ 2 h 146"/>
                  <a:gd name="T8" fmla="*/ 503 w 521"/>
                  <a:gd name="T9" fmla="*/ 0 h 146"/>
                  <a:gd name="T10" fmla="*/ 500 w 521"/>
                  <a:gd name="T11" fmla="*/ 0 h 146"/>
                  <a:gd name="T12" fmla="*/ 21 w 521"/>
                  <a:gd name="T13" fmla="*/ 0 h 146"/>
                  <a:gd name="T14" fmla="*/ 9 w 521"/>
                  <a:gd name="T15" fmla="*/ 4 h 146"/>
                  <a:gd name="T16" fmla="*/ 2 w 521"/>
                  <a:gd name="T17" fmla="*/ 11 h 146"/>
                  <a:gd name="T18" fmla="*/ 0 w 521"/>
                  <a:gd name="T19" fmla="*/ 17 h 146"/>
                  <a:gd name="T20" fmla="*/ 0 w 521"/>
                  <a:gd name="T21" fmla="*/ 21 h 146"/>
                  <a:gd name="T22" fmla="*/ 0 w 521"/>
                  <a:gd name="T23" fmla="*/ 126 h 146"/>
                  <a:gd name="T24" fmla="*/ 0 w 521"/>
                  <a:gd name="T25" fmla="*/ 129 h 146"/>
                  <a:gd name="T26" fmla="*/ 2 w 521"/>
                  <a:gd name="T27" fmla="*/ 136 h 146"/>
                  <a:gd name="T28" fmla="*/ 9 w 521"/>
                  <a:gd name="T29" fmla="*/ 143 h 146"/>
                  <a:gd name="T30" fmla="*/ 21 w 521"/>
                  <a:gd name="T31" fmla="*/ 146 h 146"/>
                  <a:gd name="T32" fmla="*/ 500 w 521"/>
                  <a:gd name="T33" fmla="*/ 146 h 146"/>
                  <a:gd name="T34" fmla="*/ 503 w 521"/>
                  <a:gd name="T35" fmla="*/ 146 h 146"/>
                  <a:gd name="T36" fmla="*/ 510 w 521"/>
                  <a:gd name="T37" fmla="*/ 144 h 146"/>
                  <a:gd name="T38" fmla="*/ 517 w 521"/>
                  <a:gd name="T39" fmla="*/ 137 h 146"/>
                  <a:gd name="T40" fmla="*/ 521 w 521"/>
                  <a:gd name="T41" fmla="*/ 126 h 14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1"/>
                  <a:gd name="T64" fmla="*/ 0 h 146"/>
                  <a:gd name="T65" fmla="*/ 521 w 521"/>
                  <a:gd name="T66" fmla="*/ 146 h 14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1" h="146">
                    <a:moveTo>
                      <a:pt x="521" y="126"/>
                    </a:moveTo>
                    <a:lnTo>
                      <a:pt x="521" y="21"/>
                    </a:lnTo>
                    <a:lnTo>
                      <a:pt x="517" y="9"/>
                    </a:lnTo>
                    <a:lnTo>
                      <a:pt x="510" y="2"/>
                    </a:lnTo>
                    <a:lnTo>
                      <a:pt x="503" y="0"/>
                    </a:lnTo>
                    <a:lnTo>
                      <a:pt x="500" y="0"/>
                    </a:lnTo>
                    <a:lnTo>
                      <a:pt x="21" y="0"/>
                    </a:lnTo>
                    <a:lnTo>
                      <a:pt x="9" y="4"/>
                    </a:lnTo>
                    <a:lnTo>
                      <a:pt x="2" y="11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0" y="126"/>
                    </a:lnTo>
                    <a:lnTo>
                      <a:pt x="0" y="129"/>
                    </a:lnTo>
                    <a:lnTo>
                      <a:pt x="2" y="136"/>
                    </a:lnTo>
                    <a:lnTo>
                      <a:pt x="9" y="143"/>
                    </a:lnTo>
                    <a:lnTo>
                      <a:pt x="21" y="146"/>
                    </a:lnTo>
                    <a:lnTo>
                      <a:pt x="500" y="146"/>
                    </a:lnTo>
                    <a:lnTo>
                      <a:pt x="503" y="146"/>
                    </a:lnTo>
                    <a:lnTo>
                      <a:pt x="510" y="144"/>
                    </a:lnTo>
                    <a:lnTo>
                      <a:pt x="517" y="137"/>
                    </a:lnTo>
                    <a:lnTo>
                      <a:pt x="521" y="1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8" name="Freeform 51"/>
              <p:cNvSpPr>
                <a:spLocks/>
              </p:cNvSpPr>
              <p:nvPr/>
            </p:nvSpPr>
            <p:spPr bwMode="auto">
              <a:xfrm>
                <a:off x="609" y="3231"/>
                <a:ext cx="260" cy="73"/>
              </a:xfrm>
              <a:custGeom>
                <a:avLst/>
                <a:gdLst>
                  <a:gd name="T0" fmla="*/ 521 w 521"/>
                  <a:gd name="T1" fmla="*/ 124 h 145"/>
                  <a:gd name="T2" fmla="*/ 521 w 521"/>
                  <a:gd name="T3" fmla="*/ 21 h 145"/>
                  <a:gd name="T4" fmla="*/ 517 w 521"/>
                  <a:gd name="T5" fmla="*/ 9 h 145"/>
                  <a:gd name="T6" fmla="*/ 510 w 521"/>
                  <a:gd name="T7" fmla="*/ 2 h 145"/>
                  <a:gd name="T8" fmla="*/ 503 w 521"/>
                  <a:gd name="T9" fmla="*/ 0 h 145"/>
                  <a:gd name="T10" fmla="*/ 500 w 521"/>
                  <a:gd name="T11" fmla="*/ 0 h 145"/>
                  <a:gd name="T12" fmla="*/ 21 w 521"/>
                  <a:gd name="T13" fmla="*/ 0 h 145"/>
                  <a:gd name="T14" fmla="*/ 9 w 521"/>
                  <a:gd name="T15" fmla="*/ 3 h 145"/>
                  <a:gd name="T16" fmla="*/ 2 w 521"/>
                  <a:gd name="T17" fmla="*/ 10 h 145"/>
                  <a:gd name="T18" fmla="*/ 0 w 521"/>
                  <a:gd name="T19" fmla="*/ 17 h 145"/>
                  <a:gd name="T20" fmla="*/ 0 w 521"/>
                  <a:gd name="T21" fmla="*/ 21 h 145"/>
                  <a:gd name="T22" fmla="*/ 0 w 521"/>
                  <a:gd name="T23" fmla="*/ 124 h 145"/>
                  <a:gd name="T24" fmla="*/ 0 w 521"/>
                  <a:gd name="T25" fmla="*/ 128 h 145"/>
                  <a:gd name="T26" fmla="*/ 2 w 521"/>
                  <a:gd name="T27" fmla="*/ 135 h 145"/>
                  <a:gd name="T28" fmla="*/ 9 w 521"/>
                  <a:gd name="T29" fmla="*/ 142 h 145"/>
                  <a:gd name="T30" fmla="*/ 21 w 521"/>
                  <a:gd name="T31" fmla="*/ 145 h 145"/>
                  <a:gd name="T32" fmla="*/ 500 w 521"/>
                  <a:gd name="T33" fmla="*/ 145 h 145"/>
                  <a:gd name="T34" fmla="*/ 503 w 521"/>
                  <a:gd name="T35" fmla="*/ 145 h 145"/>
                  <a:gd name="T36" fmla="*/ 510 w 521"/>
                  <a:gd name="T37" fmla="*/ 143 h 145"/>
                  <a:gd name="T38" fmla="*/ 517 w 521"/>
                  <a:gd name="T39" fmla="*/ 136 h 145"/>
                  <a:gd name="T40" fmla="*/ 521 w 521"/>
                  <a:gd name="T41" fmla="*/ 124 h 14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1"/>
                  <a:gd name="T64" fmla="*/ 0 h 145"/>
                  <a:gd name="T65" fmla="*/ 521 w 521"/>
                  <a:gd name="T66" fmla="*/ 145 h 14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1" h="145">
                    <a:moveTo>
                      <a:pt x="521" y="124"/>
                    </a:moveTo>
                    <a:lnTo>
                      <a:pt x="521" y="21"/>
                    </a:lnTo>
                    <a:lnTo>
                      <a:pt x="517" y="9"/>
                    </a:lnTo>
                    <a:lnTo>
                      <a:pt x="510" y="2"/>
                    </a:lnTo>
                    <a:lnTo>
                      <a:pt x="503" y="0"/>
                    </a:lnTo>
                    <a:lnTo>
                      <a:pt x="500" y="0"/>
                    </a:lnTo>
                    <a:lnTo>
                      <a:pt x="21" y="0"/>
                    </a:lnTo>
                    <a:lnTo>
                      <a:pt x="9" y="3"/>
                    </a:lnTo>
                    <a:lnTo>
                      <a:pt x="2" y="10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0" y="124"/>
                    </a:lnTo>
                    <a:lnTo>
                      <a:pt x="0" y="128"/>
                    </a:lnTo>
                    <a:lnTo>
                      <a:pt x="2" y="135"/>
                    </a:lnTo>
                    <a:lnTo>
                      <a:pt x="9" y="142"/>
                    </a:lnTo>
                    <a:lnTo>
                      <a:pt x="21" y="145"/>
                    </a:lnTo>
                    <a:lnTo>
                      <a:pt x="500" y="145"/>
                    </a:lnTo>
                    <a:lnTo>
                      <a:pt x="503" y="145"/>
                    </a:lnTo>
                    <a:lnTo>
                      <a:pt x="510" y="143"/>
                    </a:lnTo>
                    <a:lnTo>
                      <a:pt x="517" y="136"/>
                    </a:lnTo>
                    <a:lnTo>
                      <a:pt x="521" y="1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49" name="Freeform 52"/>
              <p:cNvSpPr>
                <a:spLocks/>
              </p:cNvSpPr>
              <p:nvPr/>
            </p:nvSpPr>
            <p:spPr bwMode="auto">
              <a:xfrm>
                <a:off x="625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50" name="Rectangle 53"/>
              <p:cNvSpPr>
                <a:spLocks noChangeArrowheads="1"/>
              </p:cNvSpPr>
              <p:nvPr/>
            </p:nvSpPr>
            <p:spPr bwMode="auto">
              <a:xfrm>
                <a:off x="617" y="3137"/>
                <a:ext cx="16" cy="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51" name="Freeform 54"/>
              <p:cNvSpPr>
                <a:spLocks/>
              </p:cNvSpPr>
              <p:nvPr/>
            </p:nvSpPr>
            <p:spPr bwMode="auto">
              <a:xfrm>
                <a:off x="853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52" name="Rectangle 55"/>
              <p:cNvSpPr>
                <a:spLocks noChangeArrowheads="1"/>
              </p:cNvSpPr>
              <p:nvPr/>
            </p:nvSpPr>
            <p:spPr bwMode="auto">
              <a:xfrm>
                <a:off x="845" y="3137"/>
                <a:ext cx="16" cy="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53" name="Freeform 56"/>
              <p:cNvSpPr>
                <a:spLocks/>
              </p:cNvSpPr>
              <p:nvPr/>
            </p:nvSpPr>
            <p:spPr bwMode="auto">
              <a:xfrm>
                <a:off x="625" y="3230"/>
                <a:ext cx="245" cy="58"/>
              </a:xfrm>
              <a:custGeom>
                <a:avLst/>
                <a:gdLst>
                  <a:gd name="T0" fmla="*/ 491 w 491"/>
                  <a:gd name="T1" fmla="*/ 100 h 116"/>
                  <a:gd name="T2" fmla="*/ 491 w 491"/>
                  <a:gd name="T3" fmla="*/ 17 h 116"/>
                  <a:gd name="T4" fmla="*/ 487 w 491"/>
                  <a:gd name="T5" fmla="*/ 7 h 116"/>
                  <a:gd name="T6" fmla="*/ 481 w 491"/>
                  <a:gd name="T7" fmla="*/ 2 h 116"/>
                  <a:gd name="T8" fmla="*/ 474 w 491"/>
                  <a:gd name="T9" fmla="*/ 0 h 116"/>
                  <a:gd name="T10" fmla="*/ 470 w 491"/>
                  <a:gd name="T11" fmla="*/ 0 h 116"/>
                  <a:gd name="T12" fmla="*/ 21 w 491"/>
                  <a:gd name="T13" fmla="*/ 0 h 116"/>
                  <a:gd name="T14" fmla="*/ 9 w 491"/>
                  <a:gd name="T15" fmla="*/ 2 h 116"/>
                  <a:gd name="T16" fmla="*/ 3 w 491"/>
                  <a:gd name="T17" fmla="*/ 8 h 116"/>
                  <a:gd name="T18" fmla="*/ 0 w 491"/>
                  <a:gd name="T19" fmla="*/ 15 h 116"/>
                  <a:gd name="T20" fmla="*/ 0 w 491"/>
                  <a:gd name="T21" fmla="*/ 17 h 116"/>
                  <a:gd name="T22" fmla="*/ 0 w 491"/>
                  <a:gd name="T23" fmla="*/ 100 h 116"/>
                  <a:gd name="T24" fmla="*/ 0 w 491"/>
                  <a:gd name="T25" fmla="*/ 102 h 116"/>
                  <a:gd name="T26" fmla="*/ 3 w 491"/>
                  <a:gd name="T27" fmla="*/ 108 h 116"/>
                  <a:gd name="T28" fmla="*/ 9 w 491"/>
                  <a:gd name="T29" fmla="*/ 114 h 116"/>
                  <a:gd name="T30" fmla="*/ 21 w 491"/>
                  <a:gd name="T31" fmla="*/ 116 h 116"/>
                  <a:gd name="T32" fmla="*/ 470 w 491"/>
                  <a:gd name="T33" fmla="*/ 116 h 116"/>
                  <a:gd name="T34" fmla="*/ 474 w 491"/>
                  <a:gd name="T35" fmla="*/ 116 h 116"/>
                  <a:gd name="T36" fmla="*/ 481 w 491"/>
                  <a:gd name="T37" fmla="*/ 114 h 116"/>
                  <a:gd name="T38" fmla="*/ 487 w 491"/>
                  <a:gd name="T39" fmla="*/ 109 h 116"/>
                  <a:gd name="T40" fmla="*/ 491 w 491"/>
                  <a:gd name="T41" fmla="*/ 100 h 11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91"/>
                  <a:gd name="T64" fmla="*/ 0 h 116"/>
                  <a:gd name="T65" fmla="*/ 491 w 491"/>
                  <a:gd name="T66" fmla="*/ 116 h 11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91" h="116">
                    <a:moveTo>
                      <a:pt x="491" y="100"/>
                    </a:moveTo>
                    <a:lnTo>
                      <a:pt x="491" y="17"/>
                    </a:lnTo>
                    <a:lnTo>
                      <a:pt x="487" y="7"/>
                    </a:lnTo>
                    <a:lnTo>
                      <a:pt x="481" y="2"/>
                    </a:lnTo>
                    <a:lnTo>
                      <a:pt x="474" y="0"/>
                    </a:lnTo>
                    <a:lnTo>
                      <a:pt x="470" y="0"/>
                    </a:lnTo>
                    <a:lnTo>
                      <a:pt x="21" y="0"/>
                    </a:ln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3" y="108"/>
                    </a:lnTo>
                    <a:lnTo>
                      <a:pt x="9" y="114"/>
                    </a:lnTo>
                    <a:lnTo>
                      <a:pt x="21" y="116"/>
                    </a:lnTo>
                    <a:lnTo>
                      <a:pt x="470" y="116"/>
                    </a:lnTo>
                    <a:lnTo>
                      <a:pt x="474" y="116"/>
                    </a:lnTo>
                    <a:lnTo>
                      <a:pt x="481" y="114"/>
                    </a:lnTo>
                    <a:lnTo>
                      <a:pt x="487" y="109"/>
                    </a:lnTo>
                    <a:lnTo>
                      <a:pt x="491" y="100"/>
                    </a:lnTo>
                    <a:close/>
                  </a:path>
                </a:pathLst>
              </a:custGeom>
              <a:solidFill>
                <a:srgbClr val="3F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54" name="Freeform 57"/>
              <p:cNvSpPr>
                <a:spLocks noEditPoints="1"/>
              </p:cNvSpPr>
              <p:nvPr/>
            </p:nvSpPr>
            <p:spPr bwMode="auto">
              <a:xfrm>
                <a:off x="601" y="3223"/>
                <a:ext cx="276" cy="89"/>
              </a:xfrm>
              <a:custGeom>
                <a:avLst/>
                <a:gdLst>
                  <a:gd name="T0" fmla="*/ 37 w 553"/>
                  <a:gd name="T1" fmla="*/ 0 h 177"/>
                  <a:gd name="T2" fmla="*/ 28 w 553"/>
                  <a:gd name="T3" fmla="*/ 1 h 177"/>
                  <a:gd name="T4" fmla="*/ 21 w 553"/>
                  <a:gd name="T5" fmla="*/ 2 h 177"/>
                  <a:gd name="T6" fmla="*/ 15 w 553"/>
                  <a:gd name="T7" fmla="*/ 6 h 177"/>
                  <a:gd name="T8" fmla="*/ 10 w 553"/>
                  <a:gd name="T9" fmla="*/ 9 h 177"/>
                  <a:gd name="T10" fmla="*/ 5 w 553"/>
                  <a:gd name="T11" fmla="*/ 17 h 177"/>
                  <a:gd name="T12" fmla="*/ 1 w 553"/>
                  <a:gd name="T13" fmla="*/ 25 h 177"/>
                  <a:gd name="T14" fmla="*/ 0 w 553"/>
                  <a:gd name="T15" fmla="*/ 32 h 177"/>
                  <a:gd name="T16" fmla="*/ 0 w 553"/>
                  <a:gd name="T17" fmla="*/ 37 h 177"/>
                  <a:gd name="T18" fmla="*/ 0 w 553"/>
                  <a:gd name="T19" fmla="*/ 140 h 177"/>
                  <a:gd name="T20" fmla="*/ 0 w 553"/>
                  <a:gd name="T21" fmla="*/ 144 h 177"/>
                  <a:gd name="T22" fmla="*/ 1 w 553"/>
                  <a:gd name="T23" fmla="*/ 151 h 177"/>
                  <a:gd name="T24" fmla="*/ 5 w 553"/>
                  <a:gd name="T25" fmla="*/ 159 h 177"/>
                  <a:gd name="T26" fmla="*/ 10 w 553"/>
                  <a:gd name="T27" fmla="*/ 167 h 177"/>
                  <a:gd name="T28" fmla="*/ 15 w 553"/>
                  <a:gd name="T29" fmla="*/ 170 h 177"/>
                  <a:gd name="T30" fmla="*/ 21 w 553"/>
                  <a:gd name="T31" fmla="*/ 174 h 177"/>
                  <a:gd name="T32" fmla="*/ 28 w 553"/>
                  <a:gd name="T33" fmla="*/ 176 h 177"/>
                  <a:gd name="T34" fmla="*/ 37 w 553"/>
                  <a:gd name="T35" fmla="*/ 177 h 177"/>
                  <a:gd name="T36" fmla="*/ 516 w 553"/>
                  <a:gd name="T37" fmla="*/ 177 h 177"/>
                  <a:gd name="T38" fmla="*/ 522 w 553"/>
                  <a:gd name="T39" fmla="*/ 177 h 177"/>
                  <a:gd name="T40" fmla="*/ 527 w 553"/>
                  <a:gd name="T41" fmla="*/ 175 h 177"/>
                  <a:gd name="T42" fmla="*/ 533 w 553"/>
                  <a:gd name="T43" fmla="*/ 173 h 177"/>
                  <a:gd name="T44" fmla="*/ 540 w 553"/>
                  <a:gd name="T45" fmla="*/ 169 h 177"/>
                  <a:gd name="T46" fmla="*/ 545 w 553"/>
                  <a:gd name="T47" fmla="*/ 164 h 177"/>
                  <a:gd name="T48" fmla="*/ 549 w 553"/>
                  <a:gd name="T49" fmla="*/ 158 h 177"/>
                  <a:gd name="T50" fmla="*/ 552 w 553"/>
                  <a:gd name="T51" fmla="*/ 150 h 177"/>
                  <a:gd name="T52" fmla="*/ 553 w 553"/>
                  <a:gd name="T53" fmla="*/ 140 h 177"/>
                  <a:gd name="T54" fmla="*/ 553 w 553"/>
                  <a:gd name="T55" fmla="*/ 37 h 177"/>
                  <a:gd name="T56" fmla="*/ 552 w 553"/>
                  <a:gd name="T57" fmla="*/ 28 h 177"/>
                  <a:gd name="T58" fmla="*/ 549 w 553"/>
                  <a:gd name="T59" fmla="*/ 19 h 177"/>
                  <a:gd name="T60" fmla="*/ 545 w 553"/>
                  <a:gd name="T61" fmla="*/ 13 h 177"/>
                  <a:gd name="T62" fmla="*/ 540 w 553"/>
                  <a:gd name="T63" fmla="*/ 8 h 177"/>
                  <a:gd name="T64" fmla="*/ 533 w 553"/>
                  <a:gd name="T65" fmla="*/ 4 h 177"/>
                  <a:gd name="T66" fmla="*/ 527 w 553"/>
                  <a:gd name="T67" fmla="*/ 2 h 177"/>
                  <a:gd name="T68" fmla="*/ 522 w 553"/>
                  <a:gd name="T69" fmla="*/ 0 h 177"/>
                  <a:gd name="T70" fmla="*/ 516 w 553"/>
                  <a:gd name="T71" fmla="*/ 0 h 177"/>
                  <a:gd name="T72" fmla="*/ 37 w 553"/>
                  <a:gd name="T73" fmla="*/ 0 h 177"/>
                  <a:gd name="T74" fmla="*/ 37 w 553"/>
                  <a:gd name="T75" fmla="*/ 145 h 177"/>
                  <a:gd name="T76" fmla="*/ 36 w 553"/>
                  <a:gd name="T77" fmla="*/ 145 h 177"/>
                  <a:gd name="T78" fmla="*/ 33 w 553"/>
                  <a:gd name="T79" fmla="*/ 144 h 177"/>
                  <a:gd name="T80" fmla="*/ 32 w 553"/>
                  <a:gd name="T81" fmla="*/ 143 h 177"/>
                  <a:gd name="T82" fmla="*/ 31 w 553"/>
                  <a:gd name="T83" fmla="*/ 140 h 177"/>
                  <a:gd name="T84" fmla="*/ 31 w 553"/>
                  <a:gd name="T85" fmla="*/ 37 h 177"/>
                  <a:gd name="T86" fmla="*/ 32 w 553"/>
                  <a:gd name="T87" fmla="*/ 33 h 177"/>
                  <a:gd name="T88" fmla="*/ 33 w 553"/>
                  <a:gd name="T89" fmla="*/ 32 h 177"/>
                  <a:gd name="T90" fmla="*/ 36 w 553"/>
                  <a:gd name="T91" fmla="*/ 31 h 177"/>
                  <a:gd name="T92" fmla="*/ 37 w 553"/>
                  <a:gd name="T93" fmla="*/ 31 h 177"/>
                  <a:gd name="T94" fmla="*/ 516 w 553"/>
                  <a:gd name="T95" fmla="*/ 31 h 177"/>
                  <a:gd name="T96" fmla="*/ 518 w 553"/>
                  <a:gd name="T97" fmla="*/ 32 h 177"/>
                  <a:gd name="T98" fmla="*/ 520 w 553"/>
                  <a:gd name="T99" fmla="*/ 33 h 177"/>
                  <a:gd name="T100" fmla="*/ 520 w 553"/>
                  <a:gd name="T101" fmla="*/ 36 h 177"/>
                  <a:gd name="T102" fmla="*/ 520 w 553"/>
                  <a:gd name="T103" fmla="*/ 37 h 177"/>
                  <a:gd name="T104" fmla="*/ 520 w 553"/>
                  <a:gd name="T105" fmla="*/ 140 h 177"/>
                  <a:gd name="T106" fmla="*/ 520 w 553"/>
                  <a:gd name="T107" fmla="*/ 141 h 177"/>
                  <a:gd name="T108" fmla="*/ 519 w 553"/>
                  <a:gd name="T109" fmla="*/ 144 h 177"/>
                  <a:gd name="T110" fmla="*/ 518 w 553"/>
                  <a:gd name="T111" fmla="*/ 145 h 177"/>
                  <a:gd name="T112" fmla="*/ 515 w 553"/>
                  <a:gd name="T113" fmla="*/ 145 h 177"/>
                  <a:gd name="T114" fmla="*/ 37 w 553"/>
                  <a:gd name="T115" fmla="*/ 145 h 17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53"/>
                  <a:gd name="T175" fmla="*/ 0 h 177"/>
                  <a:gd name="T176" fmla="*/ 553 w 553"/>
                  <a:gd name="T177" fmla="*/ 177 h 17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53" h="177">
                    <a:moveTo>
                      <a:pt x="37" y="0"/>
                    </a:moveTo>
                    <a:lnTo>
                      <a:pt x="28" y="1"/>
                    </a:lnTo>
                    <a:lnTo>
                      <a:pt x="21" y="2"/>
                    </a:lnTo>
                    <a:lnTo>
                      <a:pt x="15" y="6"/>
                    </a:lnTo>
                    <a:lnTo>
                      <a:pt x="10" y="9"/>
                    </a:lnTo>
                    <a:lnTo>
                      <a:pt x="5" y="17"/>
                    </a:lnTo>
                    <a:lnTo>
                      <a:pt x="1" y="25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0" y="140"/>
                    </a:lnTo>
                    <a:lnTo>
                      <a:pt x="0" y="144"/>
                    </a:lnTo>
                    <a:lnTo>
                      <a:pt x="1" y="151"/>
                    </a:lnTo>
                    <a:lnTo>
                      <a:pt x="5" y="159"/>
                    </a:lnTo>
                    <a:lnTo>
                      <a:pt x="10" y="167"/>
                    </a:lnTo>
                    <a:lnTo>
                      <a:pt x="15" y="170"/>
                    </a:lnTo>
                    <a:lnTo>
                      <a:pt x="21" y="174"/>
                    </a:lnTo>
                    <a:lnTo>
                      <a:pt x="28" y="176"/>
                    </a:lnTo>
                    <a:lnTo>
                      <a:pt x="37" y="177"/>
                    </a:lnTo>
                    <a:lnTo>
                      <a:pt x="516" y="177"/>
                    </a:lnTo>
                    <a:lnTo>
                      <a:pt x="522" y="177"/>
                    </a:lnTo>
                    <a:lnTo>
                      <a:pt x="527" y="175"/>
                    </a:lnTo>
                    <a:lnTo>
                      <a:pt x="533" y="173"/>
                    </a:lnTo>
                    <a:lnTo>
                      <a:pt x="540" y="169"/>
                    </a:lnTo>
                    <a:lnTo>
                      <a:pt x="545" y="164"/>
                    </a:lnTo>
                    <a:lnTo>
                      <a:pt x="549" y="158"/>
                    </a:lnTo>
                    <a:lnTo>
                      <a:pt x="552" y="150"/>
                    </a:lnTo>
                    <a:lnTo>
                      <a:pt x="553" y="140"/>
                    </a:lnTo>
                    <a:lnTo>
                      <a:pt x="553" y="37"/>
                    </a:lnTo>
                    <a:lnTo>
                      <a:pt x="552" y="28"/>
                    </a:lnTo>
                    <a:lnTo>
                      <a:pt x="549" y="19"/>
                    </a:lnTo>
                    <a:lnTo>
                      <a:pt x="545" y="13"/>
                    </a:lnTo>
                    <a:lnTo>
                      <a:pt x="540" y="8"/>
                    </a:lnTo>
                    <a:lnTo>
                      <a:pt x="533" y="4"/>
                    </a:lnTo>
                    <a:lnTo>
                      <a:pt x="527" y="2"/>
                    </a:lnTo>
                    <a:lnTo>
                      <a:pt x="522" y="0"/>
                    </a:lnTo>
                    <a:lnTo>
                      <a:pt x="516" y="0"/>
                    </a:lnTo>
                    <a:lnTo>
                      <a:pt x="37" y="0"/>
                    </a:lnTo>
                    <a:close/>
                    <a:moveTo>
                      <a:pt x="37" y="145"/>
                    </a:moveTo>
                    <a:lnTo>
                      <a:pt x="36" y="145"/>
                    </a:lnTo>
                    <a:lnTo>
                      <a:pt x="33" y="144"/>
                    </a:lnTo>
                    <a:lnTo>
                      <a:pt x="32" y="143"/>
                    </a:lnTo>
                    <a:lnTo>
                      <a:pt x="31" y="140"/>
                    </a:lnTo>
                    <a:lnTo>
                      <a:pt x="31" y="37"/>
                    </a:lnTo>
                    <a:lnTo>
                      <a:pt x="32" y="33"/>
                    </a:lnTo>
                    <a:lnTo>
                      <a:pt x="33" y="32"/>
                    </a:lnTo>
                    <a:lnTo>
                      <a:pt x="36" y="31"/>
                    </a:lnTo>
                    <a:lnTo>
                      <a:pt x="37" y="31"/>
                    </a:lnTo>
                    <a:lnTo>
                      <a:pt x="516" y="31"/>
                    </a:lnTo>
                    <a:lnTo>
                      <a:pt x="518" y="32"/>
                    </a:lnTo>
                    <a:lnTo>
                      <a:pt x="520" y="33"/>
                    </a:lnTo>
                    <a:lnTo>
                      <a:pt x="520" y="36"/>
                    </a:lnTo>
                    <a:lnTo>
                      <a:pt x="520" y="37"/>
                    </a:lnTo>
                    <a:lnTo>
                      <a:pt x="520" y="140"/>
                    </a:lnTo>
                    <a:lnTo>
                      <a:pt x="520" y="141"/>
                    </a:lnTo>
                    <a:lnTo>
                      <a:pt x="519" y="144"/>
                    </a:lnTo>
                    <a:lnTo>
                      <a:pt x="518" y="145"/>
                    </a:lnTo>
                    <a:lnTo>
                      <a:pt x="515" y="145"/>
                    </a:lnTo>
                    <a:lnTo>
                      <a:pt x="3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55" name="Freeform 58"/>
              <p:cNvSpPr>
                <a:spLocks/>
              </p:cNvSpPr>
              <p:nvPr/>
            </p:nvSpPr>
            <p:spPr bwMode="auto">
              <a:xfrm>
                <a:off x="625" y="3079"/>
                <a:ext cx="248" cy="60"/>
              </a:xfrm>
              <a:custGeom>
                <a:avLst/>
                <a:gdLst>
                  <a:gd name="T0" fmla="*/ 496 w 496"/>
                  <a:gd name="T1" fmla="*/ 103 h 120"/>
                  <a:gd name="T2" fmla="*/ 496 w 496"/>
                  <a:gd name="T3" fmla="*/ 17 h 120"/>
                  <a:gd name="T4" fmla="*/ 492 w 496"/>
                  <a:gd name="T5" fmla="*/ 7 h 120"/>
                  <a:gd name="T6" fmla="*/ 485 w 496"/>
                  <a:gd name="T7" fmla="*/ 2 h 120"/>
                  <a:gd name="T8" fmla="*/ 478 w 496"/>
                  <a:gd name="T9" fmla="*/ 0 h 120"/>
                  <a:gd name="T10" fmla="*/ 475 w 496"/>
                  <a:gd name="T11" fmla="*/ 0 h 120"/>
                  <a:gd name="T12" fmla="*/ 22 w 496"/>
                  <a:gd name="T13" fmla="*/ 0 h 120"/>
                  <a:gd name="T14" fmla="*/ 9 w 496"/>
                  <a:gd name="T15" fmla="*/ 2 h 120"/>
                  <a:gd name="T16" fmla="*/ 3 w 496"/>
                  <a:gd name="T17" fmla="*/ 8 h 120"/>
                  <a:gd name="T18" fmla="*/ 0 w 496"/>
                  <a:gd name="T19" fmla="*/ 15 h 120"/>
                  <a:gd name="T20" fmla="*/ 0 w 496"/>
                  <a:gd name="T21" fmla="*/ 17 h 120"/>
                  <a:gd name="T22" fmla="*/ 0 w 496"/>
                  <a:gd name="T23" fmla="*/ 103 h 120"/>
                  <a:gd name="T24" fmla="*/ 0 w 496"/>
                  <a:gd name="T25" fmla="*/ 105 h 120"/>
                  <a:gd name="T26" fmla="*/ 3 w 496"/>
                  <a:gd name="T27" fmla="*/ 111 h 120"/>
                  <a:gd name="T28" fmla="*/ 9 w 496"/>
                  <a:gd name="T29" fmla="*/ 118 h 120"/>
                  <a:gd name="T30" fmla="*/ 22 w 496"/>
                  <a:gd name="T31" fmla="*/ 120 h 120"/>
                  <a:gd name="T32" fmla="*/ 475 w 496"/>
                  <a:gd name="T33" fmla="*/ 120 h 120"/>
                  <a:gd name="T34" fmla="*/ 478 w 496"/>
                  <a:gd name="T35" fmla="*/ 120 h 120"/>
                  <a:gd name="T36" fmla="*/ 485 w 496"/>
                  <a:gd name="T37" fmla="*/ 118 h 120"/>
                  <a:gd name="T38" fmla="*/ 492 w 496"/>
                  <a:gd name="T39" fmla="*/ 113 h 120"/>
                  <a:gd name="T40" fmla="*/ 496 w 496"/>
                  <a:gd name="T41" fmla="*/ 103 h 12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96"/>
                  <a:gd name="T64" fmla="*/ 0 h 120"/>
                  <a:gd name="T65" fmla="*/ 496 w 496"/>
                  <a:gd name="T66" fmla="*/ 120 h 12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96" h="120">
                    <a:moveTo>
                      <a:pt x="496" y="103"/>
                    </a:moveTo>
                    <a:lnTo>
                      <a:pt x="496" y="17"/>
                    </a:lnTo>
                    <a:lnTo>
                      <a:pt x="492" y="7"/>
                    </a:lnTo>
                    <a:lnTo>
                      <a:pt x="485" y="2"/>
                    </a:lnTo>
                    <a:lnTo>
                      <a:pt x="478" y="0"/>
                    </a:lnTo>
                    <a:lnTo>
                      <a:pt x="475" y="0"/>
                    </a:lnTo>
                    <a:lnTo>
                      <a:pt x="22" y="0"/>
                    </a:ln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03"/>
                    </a:lnTo>
                    <a:lnTo>
                      <a:pt x="0" y="105"/>
                    </a:lnTo>
                    <a:lnTo>
                      <a:pt x="3" y="111"/>
                    </a:lnTo>
                    <a:lnTo>
                      <a:pt x="9" y="118"/>
                    </a:lnTo>
                    <a:lnTo>
                      <a:pt x="22" y="120"/>
                    </a:lnTo>
                    <a:lnTo>
                      <a:pt x="475" y="120"/>
                    </a:lnTo>
                    <a:lnTo>
                      <a:pt x="478" y="120"/>
                    </a:lnTo>
                    <a:lnTo>
                      <a:pt x="485" y="118"/>
                    </a:lnTo>
                    <a:lnTo>
                      <a:pt x="492" y="113"/>
                    </a:lnTo>
                    <a:lnTo>
                      <a:pt x="496" y="103"/>
                    </a:lnTo>
                    <a:close/>
                  </a:path>
                </a:pathLst>
              </a:custGeom>
              <a:solidFill>
                <a:srgbClr val="3F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56" name="Freeform 59"/>
              <p:cNvSpPr>
                <a:spLocks noEditPoints="1"/>
              </p:cNvSpPr>
              <p:nvPr/>
            </p:nvSpPr>
            <p:spPr bwMode="auto">
              <a:xfrm>
                <a:off x="601" y="3056"/>
                <a:ext cx="276" cy="89"/>
              </a:xfrm>
              <a:custGeom>
                <a:avLst/>
                <a:gdLst>
                  <a:gd name="T0" fmla="*/ 37 w 553"/>
                  <a:gd name="T1" fmla="*/ 0 h 178"/>
                  <a:gd name="T2" fmla="*/ 28 w 553"/>
                  <a:gd name="T3" fmla="*/ 1 h 178"/>
                  <a:gd name="T4" fmla="*/ 21 w 553"/>
                  <a:gd name="T5" fmla="*/ 3 h 178"/>
                  <a:gd name="T6" fmla="*/ 15 w 553"/>
                  <a:gd name="T7" fmla="*/ 7 h 178"/>
                  <a:gd name="T8" fmla="*/ 10 w 553"/>
                  <a:gd name="T9" fmla="*/ 10 h 178"/>
                  <a:gd name="T10" fmla="*/ 5 w 553"/>
                  <a:gd name="T11" fmla="*/ 18 h 178"/>
                  <a:gd name="T12" fmla="*/ 1 w 553"/>
                  <a:gd name="T13" fmla="*/ 27 h 178"/>
                  <a:gd name="T14" fmla="*/ 0 w 553"/>
                  <a:gd name="T15" fmla="*/ 33 h 178"/>
                  <a:gd name="T16" fmla="*/ 0 w 553"/>
                  <a:gd name="T17" fmla="*/ 37 h 178"/>
                  <a:gd name="T18" fmla="*/ 0 w 553"/>
                  <a:gd name="T19" fmla="*/ 142 h 178"/>
                  <a:gd name="T20" fmla="*/ 0 w 553"/>
                  <a:gd name="T21" fmla="*/ 145 h 178"/>
                  <a:gd name="T22" fmla="*/ 1 w 553"/>
                  <a:gd name="T23" fmla="*/ 152 h 178"/>
                  <a:gd name="T24" fmla="*/ 5 w 553"/>
                  <a:gd name="T25" fmla="*/ 160 h 178"/>
                  <a:gd name="T26" fmla="*/ 10 w 553"/>
                  <a:gd name="T27" fmla="*/ 168 h 178"/>
                  <a:gd name="T28" fmla="*/ 15 w 553"/>
                  <a:gd name="T29" fmla="*/ 172 h 178"/>
                  <a:gd name="T30" fmla="*/ 21 w 553"/>
                  <a:gd name="T31" fmla="*/ 175 h 178"/>
                  <a:gd name="T32" fmla="*/ 28 w 553"/>
                  <a:gd name="T33" fmla="*/ 177 h 178"/>
                  <a:gd name="T34" fmla="*/ 37 w 553"/>
                  <a:gd name="T35" fmla="*/ 178 h 178"/>
                  <a:gd name="T36" fmla="*/ 516 w 553"/>
                  <a:gd name="T37" fmla="*/ 178 h 178"/>
                  <a:gd name="T38" fmla="*/ 522 w 553"/>
                  <a:gd name="T39" fmla="*/ 178 h 178"/>
                  <a:gd name="T40" fmla="*/ 527 w 553"/>
                  <a:gd name="T41" fmla="*/ 176 h 178"/>
                  <a:gd name="T42" fmla="*/ 533 w 553"/>
                  <a:gd name="T43" fmla="*/ 174 h 178"/>
                  <a:gd name="T44" fmla="*/ 540 w 553"/>
                  <a:gd name="T45" fmla="*/ 170 h 178"/>
                  <a:gd name="T46" fmla="*/ 545 w 553"/>
                  <a:gd name="T47" fmla="*/ 165 h 178"/>
                  <a:gd name="T48" fmla="*/ 549 w 553"/>
                  <a:gd name="T49" fmla="*/ 159 h 178"/>
                  <a:gd name="T50" fmla="*/ 552 w 553"/>
                  <a:gd name="T51" fmla="*/ 151 h 178"/>
                  <a:gd name="T52" fmla="*/ 553 w 553"/>
                  <a:gd name="T53" fmla="*/ 142 h 178"/>
                  <a:gd name="T54" fmla="*/ 553 w 553"/>
                  <a:gd name="T55" fmla="*/ 37 h 178"/>
                  <a:gd name="T56" fmla="*/ 552 w 553"/>
                  <a:gd name="T57" fmla="*/ 28 h 178"/>
                  <a:gd name="T58" fmla="*/ 549 w 553"/>
                  <a:gd name="T59" fmla="*/ 20 h 178"/>
                  <a:gd name="T60" fmla="*/ 545 w 553"/>
                  <a:gd name="T61" fmla="*/ 14 h 178"/>
                  <a:gd name="T62" fmla="*/ 540 w 553"/>
                  <a:gd name="T63" fmla="*/ 8 h 178"/>
                  <a:gd name="T64" fmla="*/ 533 w 553"/>
                  <a:gd name="T65" fmla="*/ 5 h 178"/>
                  <a:gd name="T66" fmla="*/ 527 w 553"/>
                  <a:gd name="T67" fmla="*/ 2 h 178"/>
                  <a:gd name="T68" fmla="*/ 522 w 553"/>
                  <a:gd name="T69" fmla="*/ 0 h 178"/>
                  <a:gd name="T70" fmla="*/ 516 w 553"/>
                  <a:gd name="T71" fmla="*/ 0 h 178"/>
                  <a:gd name="T72" fmla="*/ 37 w 553"/>
                  <a:gd name="T73" fmla="*/ 0 h 178"/>
                  <a:gd name="T74" fmla="*/ 37 w 553"/>
                  <a:gd name="T75" fmla="*/ 146 h 178"/>
                  <a:gd name="T76" fmla="*/ 36 w 553"/>
                  <a:gd name="T77" fmla="*/ 146 h 178"/>
                  <a:gd name="T78" fmla="*/ 33 w 553"/>
                  <a:gd name="T79" fmla="*/ 145 h 178"/>
                  <a:gd name="T80" fmla="*/ 32 w 553"/>
                  <a:gd name="T81" fmla="*/ 144 h 178"/>
                  <a:gd name="T82" fmla="*/ 31 w 553"/>
                  <a:gd name="T83" fmla="*/ 140 h 178"/>
                  <a:gd name="T84" fmla="*/ 31 w 553"/>
                  <a:gd name="T85" fmla="*/ 37 h 178"/>
                  <a:gd name="T86" fmla="*/ 32 w 553"/>
                  <a:gd name="T87" fmla="*/ 35 h 178"/>
                  <a:gd name="T88" fmla="*/ 33 w 553"/>
                  <a:gd name="T89" fmla="*/ 32 h 178"/>
                  <a:gd name="T90" fmla="*/ 36 w 553"/>
                  <a:gd name="T91" fmla="*/ 32 h 178"/>
                  <a:gd name="T92" fmla="*/ 37 w 553"/>
                  <a:gd name="T93" fmla="*/ 32 h 178"/>
                  <a:gd name="T94" fmla="*/ 516 w 553"/>
                  <a:gd name="T95" fmla="*/ 32 h 178"/>
                  <a:gd name="T96" fmla="*/ 518 w 553"/>
                  <a:gd name="T97" fmla="*/ 32 h 178"/>
                  <a:gd name="T98" fmla="*/ 520 w 553"/>
                  <a:gd name="T99" fmla="*/ 33 h 178"/>
                  <a:gd name="T100" fmla="*/ 520 w 553"/>
                  <a:gd name="T101" fmla="*/ 36 h 178"/>
                  <a:gd name="T102" fmla="*/ 520 w 553"/>
                  <a:gd name="T103" fmla="*/ 37 h 178"/>
                  <a:gd name="T104" fmla="*/ 520 w 553"/>
                  <a:gd name="T105" fmla="*/ 142 h 178"/>
                  <a:gd name="T106" fmla="*/ 520 w 553"/>
                  <a:gd name="T107" fmla="*/ 143 h 178"/>
                  <a:gd name="T108" fmla="*/ 519 w 553"/>
                  <a:gd name="T109" fmla="*/ 145 h 178"/>
                  <a:gd name="T110" fmla="*/ 518 w 553"/>
                  <a:gd name="T111" fmla="*/ 146 h 178"/>
                  <a:gd name="T112" fmla="*/ 515 w 553"/>
                  <a:gd name="T113" fmla="*/ 146 h 178"/>
                  <a:gd name="T114" fmla="*/ 37 w 553"/>
                  <a:gd name="T115" fmla="*/ 146 h 17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53"/>
                  <a:gd name="T175" fmla="*/ 0 h 178"/>
                  <a:gd name="T176" fmla="*/ 553 w 553"/>
                  <a:gd name="T177" fmla="*/ 178 h 17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53" h="178">
                    <a:moveTo>
                      <a:pt x="37" y="0"/>
                    </a:moveTo>
                    <a:lnTo>
                      <a:pt x="28" y="1"/>
                    </a:lnTo>
                    <a:lnTo>
                      <a:pt x="21" y="3"/>
                    </a:lnTo>
                    <a:lnTo>
                      <a:pt x="15" y="7"/>
                    </a:lnTo>
                    <a:lnTo>
                      <a:pt x="10" y="10"/>
                    </a:lnTo>
                    <a:lnTo>
                      <a:pt x="5" y="18"/>
                    </a:lnTo>
                    <a:lnTo>
                      <a:pt x="1" y="27"/>
                    </a:lnTo>
                    <a:lnTo>
                      <a:pt x="0" y="33"/>
                    </a:lnTo>
                    <a:lnTo>
                      <a:pt x="0" y="37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1" y="152"/>
                    </a:lnTo>
                    <a:lnTo>
                      <a:pt x="5" y="160"/>
                    </a:lnTo>
                    <a:lnTo>
                      <a:pt x="10" y="168"/>
                    </a:lnTo>
                    <a:lnTo>
                      <a:pt x="15" y="172"/>
                    </a:lnTo>
                    <a:lnTo>
                      <a:pt x="21" y="175"/>
                    </a:lnTo>
                    <a:lnTo>
                      <a:pt x="28" y="177"/>
                    </a:lnTo>
                    <a:lnTo>
                      <a:pt x="37" y="178"/>
                    </a:lnTo>
                    <a:lnTo>
                      <a:pt x="516" y="178"/>
                    </a:lnTo>
                    <a:lnTo>
                      <a:pt x="522" y="178"/>
                    </a:lnTo>
                    <a:lnTo>
                      <a:pt x="527" y="176"/>
                    </a:lnTo>
                    <a:lnTo>
                      <a:pt x="533" y="174"/>
                    </a:lnTo>
                    <a:lnTo>
                      <a:pt x="540" y="170"/>
                    </a:lnTo>
                    <a:lnTo>
                      <a:pt x="545" y="165"/>
                    </a:lnTo>
                    <a:lnTo>
                      <a:pt x="549" y="159"/>
                    </a:lnTo>
                    <a:lnTo>
                      <a:pt x="552" y="151"/>
                    </a:lnTo>
                    <a:lnTo>
                      <a:pt x="553" y="142"/>
                    </a:lnTo>
                    <a:lnTo>
                      <a:pt x="553" y="37"/>
                    </a:lnTo>
                    <a:lnTo>
                      <a:pt x="552" y="28"/>
                    </a:lnTo>
                    <a:lnTo>
                      <a:pt x="549" y="20"/>
                    </a:lnTo>
                    <a:lnTo>
                      <a:pt x="545" y="14"/>
                    </a:lnTo>
                    <a:lnTo>
                      <a:pt x="540" y="8"/>
                    </a:lnTo>
                    <a:lnTo>
                      <a:pt x="533" y="5"/>
                    </a:lnTo>
                    <a:lnTo>
                      <a:pt x="527" y="2"/>
                    </a:lnTo>
                    <a:lnTo>
                      <a:pt x="522" y="0"/>
                    </a:lnTo>
                    <a:lnTo>
                      <a:pt x="516" y="0"/>
                    </a:lnTo>
                    <a:lnTo>
                      <a:pt x="37" y="0"/>
                    </a:lnTo>
                    <a:close/>
                    <a:moveTo>
                      <a:pt x="37" y="146"/>
                    </a:moveTo>
                    <a:lnTo>
                      <a:pt x="36" y="146"/>
                    </a:lnTo>
                    <a:lnTo>
                      <a:pt x="33" y="145"/>
                    </a:lnTo>
                    <a:lnTo>
                      <a:pt x="32" y="144"/>
                    </a:lnTo>
                    <a:lnTo>
                      <a:pt x="31" y="140"/>
                    </a:lnTo>
                    <a:lnTo>
                      <a:pt x="31" y="37"/>
                    </a:lnTo>
                    <a:lnTo>
                      <a:pt x="32" y="35"/>
                    </a:lnTo>
                    <a:lnTo>
                      <a:pt x="33" y="32"/>
                    </a:lnTo>
                    <a:lnTo>
                      <a:pt x="36" y="32"/>
                    </a:lnTo>
                    <a:lnTo>
                      <a:pt x="37" y="32"/>
                    </a:lnTo>
                    <a:lnTo>
                      <a:pt x="516" y="32"/>
                    </a:lnTo>
                    <a:lnTo>
                      <a:pt x="518" y="32"/>
                    </a:lnTo>
                    <a:lnTo>
                      <a:pt x="520" y="33"/>
                    </a:lnTo>
                    <a:lnTo>
                      <a:pt x="520" y="36"/>
                    </a:lnTo>
                    <a:lnTo>
                      <a:pt x="520" y="37"/>
                    </a:lnTo>
                    <a:lnTo>
                      <a:pt x="520" y="142"/>
                    </a:lnTo>
                    <a:lnTo>
                      <a:pt x="520" y="143"/>
                    </a:lnTo>
                    <a:lnTo>
                      <a:pt x="519" y="145"/>
                    </a:lnTo>
                    <a:lnTo>
                      <a:pt x="518" y="146"/>
                    </a:lnTo>
                    <a:lnTo>
                      <a:pt x="515" y="146"/>
                    </a:lnTo>
                    <a:lnTo>
                      <a:pt x="37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</p:grpSp>
        <p:grpSp>
          <p:nvGrpSpPr>
            <p:cNvPr id="16" name="Group 35"/>
            <p:cNvGrpSpPr>
              <a:grpSpLocks noChangeAspect="1"/>
            </p:cNvGrpSpPr>
            <p:nvPr/>
          </p:nvGrpSpPr>
          <p:grpSpPr bwMode="auto">
            <a:xfrm>
              <a:off x="3786182" y="5143512"/>
              <a:ext cx="417512" cy="668290"/>
              <a:chOff x="585" y="2835"/>
              <a:chExt cx="308" cy="493"/>
            </a:xfrm>
          </p:grpSpPr>
          <p:sp>
            <p:nvSpPr>
              <p:cNvPr id="17" name="Freeform 39"/>
              <p:cNvSpPr>
                <a:spLocks/>
              </p:cNvSpPr>
              <p:nvPr/>
            </p:nvSpPr>
            <p:spPr bwMode="auto">
              <a:xfrm>
                <a:off x="619" y="2835"/>
                <a:ext cx="241" cy="262"/>
              </a:xfrm>
              <a:custGeom>
                <a:avLst/>
                <a:gdLst>
                  <a:gd name="T0" fmla="*/ 0 w 480"/>
                  <a:gd name="T1" fmla="*/ 524 h 524"/>
                  <a:gd name="T2" fmla="*/ 174 w 480"/>
                  <a:gd name="T3" fmla="*/ 478 h 524"/>
                  <a:gd name="T4" fmla="*/ 174 w 480"/>
                  <a:gd name="T5" fmla="*/ 287 h 524"/>
                  <a:gd name="T6" fmla="*/ 174 w 480"/>
                  <a:gd name="T7" fmla="*/ 238 h 524"/>
                  <a:gd name="T8" fmla="*/ 178 w 480"/>
                  <a:gd name="T9" fmla="*/ 215 h 524"/>
                  <a:gd name="T10" fmla="*/ 187 w 480"/>
                  <a:gd name="T11" fmla="*/ 197 h 524"/>
                  <a:gd name="T12" fmla="*/ 196 w 480"/>
                  <a:gd name="T13" fmla="*/ 186 h 524"/>
                  <a:gd name="T14" fmla="*/ 208 w 480"/>
                  <a:gd name="T15" fmla="*/ 178 h 524"/>
                  <a:gd name="T16" fmla="*/ 227 w 480"/>
                  <a:gd name="T17" fmla="*/ 175 h 524"/>
                  <a:gd name="T18" fmla="*/ 252 w 480"/>
                  <a:gd name="T19" fmla="*/ 175 h 524"/>
                  <a:gd name="T20" fmla="*/ 272 w 480"/>
                  <a:gd name="T21" fmla="*/ 178 h 524"/>
                  <a:gd name="T22" fmla="*/ 284 w 480"/>
                  <a:gd name="T23" fmla="*/ 186 h 524"/>
                  <a:gd name="T24" fmla="*/ 292 w 480"/>
                  <a:gd name="T25" fmla="*/ 197 h 524"/>
                  <a:gd name="T26" fmla="*/ 302 w 480"/>
                  <a:gd name="T27" fmla="*/ 215 h 524"/>
                  <a:gd name="T28" fmla="*/ 306 w 480"/>
                  <a:gd name="T29" fmla="*/ 237 h 524"/>
                  <a:gd name="T30" fmla="*/ 306 w 480"/>
                  <a:gd name="T31" fmla="*/ 260 h 524"/>
                  <a:gd name="T32" fmla="*/ 306 w 480"/>
                  <a:gd name="T33" fmla="*/ 337 h 524"/>
                  <a:gd name="T34" fmla="*/ 306 w 480"/>
                  <a:gd name="T35" fmla="*/ 356 h 524"/>
                  <a:gd name="T36" fmla="*/ 313 w 480"/>
                  <a:gd name="T37" fmla="*/ 389 h 524"/>
                  <a:gd name="T38" fmla="*/ 331 w 480"/>
                  <a:gd name="T39" fmla="*/ 416 h 524"/>
                  <a:gd name="T40" fmla="*/ 359 w 480"/>
                  <a:gd name="T41" fmla="*/ 433 h 524"/>
                  <a:gd name="T42" fmla="*/ 392 w 480"/>
                  <a:gd name="T43" fmla="*/ 440 h 524"/>
                  <a:gd name="T44" fmla="*/ 426 w 480"/>
                  <a:gd name="T45" fmla="*/ 434 h 524"/>
                  <a:gd name="T46" fmla="*/ 454 w 480"/>
                  <a:gd name="T47" fmla="*/ 417 h 524"/>
                  <a:gd name="T48" fmla="*/ 473 w 480"/>
                  <a:gd name="T49" fmla="*/ 389 h 524"/>
                  <a:gd name="T50" fmla="*/ 480 w 480"/>
                  <a:gd name="T51" fmla="*/ 356 h 524"/>
                  <a:gd name="T52" fmla="*/ 480 w 480"/>
                  <a:gd name="T53" fmla="*/ 241 h 524"/>
                  <a:gd name="T54" fmla="*/ 477 w 480"/>
                  <a:gd name="T55" fmla="*/ 203 h 524"/>
                  <a:gd name="T56" fmla="*/ 467 w 480"/>
                  <a:gd name="T57" fmla="*/ 162 h 524"/>
                  <a:gd name="T58" fmla="*/ 450 w 480"/>
                  <a:gd name="T59" fmla="*/ 122 h 524"/>
                  <a:gd name="T60" fmla="*/ 426 w 480"/>
                  <a:gd name="T61" fmla="*/ 84 h 524"/>
                  <a:gd name="T62" fmla="*/ 394 w 480"/>
                  <a:gd name="T63" fmla="*/ 51 h 524"/>
                  <a:gd name="T64" fmla="*/ 352 w 480"/>
                  <a:gd name="T65" fmla="*/ 24 h 524"/>
                  <a:gd name="T66" fmla="*/ 300 w 480"/>
                  <a:gd name="T67" fmla="*/ 7 h 524"/>
                  <a:gd name="T68" fmla="*/ 239 w 480"/>
                  <a:gd name="T69" fmla="*/ 0 h 524"/>
                  <a:gd name="T70" fmla="*/ 178 w 480"/>
                  <a:gd name="T71" fmla="*/ 7 h 524"/>
                  <a:gd name="T72" fmla="*/ 128 w 480"/>
                  <a:gd name="T73" fmla="*/ 24 h 524"/>
                  <a:gd name="T74" fmla="*/ 86 w 480"/>
                  <a:gd name="T75" fmla="*/ 51 h 524"/>
                  <a:gd name="T76" fmla="*/ 54 w 480"/>
                  <a:gd name="T77" fmla="*/ 84 h 524"/>
                  <a:gd name="T78" fmla="*/ 29 w 480"/>
                  <a:gd name="T79" fmla="*/ 122 h 524"/>
                  <a:gd name="T80" fmla="*/ 12 w 480"/>
                  <a:gd name="T81" fmla="*/ 162 h 524"/>
                  <a:gd name="T82" fmla="*/ 3 w 480"/>
                  <a:gd name="T83" fmla="*/ 203 h 524"/>
                  <a:gd name="T84" fmla="*/ 0 w 480"/>
                  <a:gd name="T85" fmla="*/ 241 h 52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80"/>
                  <a:gd name="T130" fmla="*/ 0 h 524"/>
                  <a:gd name="T131" fmla="*/ 480 w 480"/>
                  <a:gd name="T132" fmla="*/ 524 h 52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80" h="524">
                    <a:moveTo>
                      <a:pt x="0" y="241"/>
                    </a:moveTo>
                    <a:lnTo>
                      <a:pt x="0" y="524"/>
                    </a:lnTo>
                    <a:lnTo>
                      <a:pt x="174" y="521"/>
                    </a:lnTo>
                    <a:lnTo>
                      <a:pt x="174" y="478"/>
                    </a:lnTo>
                    <a:lnTo>
                      <a:pt x="174" y="382"/>
                    </a:lnTo>
                    <a:lnTo>
                      <a:pt x="174" y="287"/>
                    </a:lnTo>
                    <a:lnTo>
                      <a:pt x="174" y="242"/>
                    </a:lnTo>
                    <a:lnTo>
                      <a:pt x="174" y="238"/>
                    </a:lnTo>
                    <a:lnTo>
                      <a:pt x="175" y="228"/>
                    </a:lnTo>
                    <a:lnTo>
                      <a:pt x="178" y="215"/>
                    </a:lnTo>
                    <a:lnTo>
                      <a:pt x="184" y="201"/>
                    </a:lnTo>
                    <a:lnTo>
                      <a:pt x="187" y="197"/>
                    </a:lnTo>
                    <a:lnTo>
                      <a:pt x="191" y="191"/>
                    </a:lnTo>
                    <a:lnTo>
                      <a:pt x="196" y="186"/>
                    </a:lnTo>
                    <a:lnTo>
                      <a:pt x="201" y="182"/>
                    </a:lnTo>
                    <a:lnTo>
                      <a:pt x="208" y="178"/>
                    </a:lnTo>
                    <a:lnTo>
                      <a:pt x="216" y="176"/>
                    </a:lnTo>
                    <a:lnTo>
                      <a:pt x="227" y="175"/>
                    </a:lnTo>
                    <a:lnTo>
                      <a:pt x="239" y="174"/>
                    </a:lnTo>
                    <a:lnTo>
                      <a:pt x="252" y="175"/>
                    </a:lnTo>
                    <a:lnTo>
                      <a:pt x="262" y="176"/>
                    </a:lnTo>
                    <a:lnTo>
                      <a:pt x="272" y="178"/>
                    </a:lnTo>
                    <a:lnTo>
                      <a:pt x="278" y="182"/>
                    </a:lnTo>
                    <a:lnTo>
                      <a:pt x="284" y="186"/>
                    </a:lnTo>
                    <a:lnTo>
                      <a:pt x="289" y="191"/>
                    </a:lnTo>
                    <a:lnTo>
                      <a:pt x="292" y="197"/>
                    </a:lnTo>
                    <a:lnTo>
                      <a:pt x="296" y="201"/>
                    </a:lnTo>
                    <a:lnTo>
                      <a:pt x="302" y="215"/>
                    </a:lnTo>
                    <a:lnTo>
                      <a:pt x="305" y="228"/>
                    </a:lnTo>
                    <a:lnTo>
                      <a:pt x="306" y="237"/>
                    </a:lnTo>
                    <a:lnTo>
                      <a:pt x="306" y="242"/>
                    </a:lnTo>
                    <a:lnTo>
                      <a:pt x="306" y="260"/>
                    </a:lnTo>
                    <a:lnTo>
                      <a:pt x="306" y="299"/>
                    </a:lnTo>
                    <a:lnTo>
                      <a:pt x="306" y="337"/>
                    </a:lnTo>
                    <a:lnTo>
                      <a:pt x="306" y="355"/>
                    </a:lnTo>
                    <a:lnTo>
                      <a:pt x="306" y="356"/>
                    </a:lnTo>
                    <a:lnTo>
                      <a:pt x="308" y="373"/>
                    </a:lnTo>
                    <a:lnTo>
                      <a:pt x="313" y="389"/>
                    </a:lnTo>
                    <a:lnTo>
                      <a:pt x="321" y="404"/>
                    </a:lnTo>
                    <a:lnTo>
                      <a:pt x="331" y="416"/>
                    </a:lnTo>
                    <a:lnTo>
                      <a:pt x="344" y="426"/>
                    </a:lnTo>
                    <a:lnTo>
                      <a:pt x="359" y="433"/>
                    </a:lnTo>
                    <a:lnTo>
                      <a:pt x="375" y="439"/>
                    </a:lnTo>
                    <a:lnTo>
                      <a:pt x="392" y="440"/>
                    </a:lnTo>
                    <a:lnTo>
                      <a:pt x="410" y="439"/>
                    </a:lnTo>
                    <a:lnTo>
                      <a:pt x="426" y="434"/>
                    </a:lnTo>
                    <a:lnTo>
                      <a:pt x="441" y="426"/>
                    </a:lnTo>
                    <a:lnTo>
                      <a:pt x="454" y="417"/>
                    </a:lnTo>
                    <a:lnTo>
                      <a:pt x="465" y="404"/>
                    </a:lnTo>
                    <a:lnTo>
                      <a:pt x="473" y="389"/>
                    </a:lnTo>
                    <a:lnTo>
                      <a:pt x="478" y="373"/>
                    </a:lnTo>
                    <a:lnTo>
                      <a:pt x="480" y="356"/>
                    </a:lnTo>
                    <a:lnTo>
                      <a:pt x="480" y="241"/>
                    </a:lnTo>
                    <a:lnTo>
                      <a:pt x="479" y="222"/>
                    </a:lnTo>
                    <a:lnTo>
                      <a:pt x="477" y="203"/>
                    </a:lnTo>
                    <a:lnTo>
                      <a:pt x="473" y="183"/>
                    </a:lnTo>
                    <a:lnTo>
                      <a:pt x="467" y="162"/>
                    </a:lnTo>
                    <a:lnTo>
                      <a:pt x="460" y="142"/>
                    </a:lnTo>
                    <a:lnTo>
                      <a:pt x="450" y="122"/>
                    </a:lnTo>
                    <a:lnTo>
                      <a:pt x="440" y="102"/>
                    </a:lnTo>
                    <a:lnTo>
                      <a:pt x="426" y="84"/>
                    </a:lnTo>
                    <a:lnTo>
                      <a:pt x="411" y="67"/>
                    </a:lnTo>
                    <a:lnTo>
                      <a:pt x="394" y="51"/>
                    </a:lnTo>
                    <a:lnTo>
                      <a:pt x="374" y="37"/>
                    </a:lnTo>
                    <a:lnTo>
                      <a:pt x="352" y="24"/>
                    </a:lnTo>
                    <a:lnTo>
                      <a:pt x="327" y="14"/>
                    </a:lnTo>
                    <a:lnTo>
                      <a:pt x="300" y="7"/>
                    </a:lnTo>
                    <a:lnTo>
                      <a:pt x="272" y="1"/>
                    </a:lnTo>
                    <a:lnTo>
                      <a:pt x="239" y="0"/>
                    </a:lnTo>
                    <a:lnTo>
                      <a:pt x="207" y="1"/>
                    </a:lnTo>
                    <a:lnTo>
                      <a:pt x="178" y="7"/>
                    </a:lnTo>
                    <a:lnTo>
                      <a:pt x="152" y="14"/>
                    </a:lnTo>
                    <a:lnTo>
                      <a:pt x="128" y="24"/>
                    </a:lnTo>
                    <a:lnTo>
                      <a:pt x="106" y="37"/>
                    </a:lnTo>
                    <a:lnTo>
                      <a:pt x="86" y="51"/>
                    </a:lnTo>
                    <a:lnTo>
                      <a:pt x="69" y="67"/>
                    </a:lnTo>
                    <a:lnTo>
                      <a:pt x="54" y="84"/>
                    </a:lnTo>
                    <a:lnTo>
                      <a:pt x="40" y="102"/>
                    </a:lnTo>
                    <a:lnTo>
                      <a:pt x="29" y="122"/>
                    </a:lnTo>
                    <a:lnTo>
                      <a:pt x="19" y="142"/>
                    </a:lnTo>
                    <a:lnTo>
                      <a:pt x="12" y="162"/>
                    </a:lnTo>
                    <a:lnTo>
                      <a:pt x="7" y="183"/>
                    </a:lnTo>
                    <a:lnTo>
                      <a:pt x="3" y="203"/>
                    </a:lnTo>
                    <a:lnTo>
                      <a:pt x="1" y="222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18" name="Freeform 40"/>
              <p:cNvSpPr>
                <a:spLocks/>
              </p:cNvSpPr>
              <p:nvPr/>
            </p:nvSpPr>
            <p:spPr bwMode="auto">
              <a:xfrm>
                <a:off x="625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853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0" name="Freeform 42"/>
              <p:cNvSpPr>
                <a:spLocks/>
              </p:cNvSpPr>
              <p:nvPr/>
            </p:nvSpPr>
            <p:spPr bwMode="auto">
              <a:xfrm>
                <a:off x="585" y="3040"/>
                <a:ext cx="308" cy="288"/>
              </a:xfrm>
              <a:custGeom>
                <a:avLst/>
                <a:gdLst>
                  <a:gd name="T0" fmla="*/ 616 w 616"/>
                  <a:gd name="T1" fmla="*/ 68 h 574"/>
                  <a:gd name="T2" fmla="*/ 610 w 616"/>
                  <a:gd name="T3" fmla="*/ 39 h 574"/>
                  <a:gd name="T4" fmla="*/ 594 w 616"/>
                  <a:gd name="T5" fmla="*/ 18 h 574"/>
                  <a:gd name="T6" fmla="*/ 572 w 616"/>
                  <a:gd name="T7" fmla="*/ 5 h 574"/>
                  <a:gd name="T8" fmla="*/ 548 w 616"/>
                  <a:gd name="T9" fmla="*/ 0 h 574"/>
                  <a:gd name="T10" fmla="*/ 62 w 616"/>
                  <a:gd name="T11" fmla="*/ 0 h 574"/>
                  <a:gd name="T12" fmla="*/ 48 w 616"/>
                  <a:gd name="T13" fmla="*/ 2 h 574"/>
                  <a:gd name="T14" fmla="*/ 35 w 616"/>
                  <a:gd name="T15" fmla="*/ 8 h 574"/>
                  <a:gd name="T16" fmla="*/ 24 w 616"/>
                  <a:gd name="T17" fmla="*/ 14 h 574"/>
                  <a:gd name="T18" fmla="*/ 9 w 616"/>
                  <a:gd name="T19" fmla="*/ 33 h 574"/>
                  <a:gd name="T20" fmla="*/ 0 w 616"/>
                  <a:gd name="T21" fmla="*/ 60 h 574"/>
                  <a:gd name="T22" fmla="*/ 0 w 616"/>
                  <a:gd name="T23" fmla="*/ 173 h 574"/>
                  <a:gd name="T24" fmla="*/ 3 w 616"/>
                  <a:gd name="T25" fmla="*/ 192 h 574"/>
                  <a:gd name="T26" fmla="*/ 19 w 616"/>
                  <a:gd name="T27" fmla="*/ 222 h 574"/>
                  <a:gd name="T28" fmla="*/ 26 w 616"/>
                  <a:gd name="T29" fmla="*/ 227 h 574"/>
                  <a:gd name="T30" fmla="*/ 32 w 616"/>
                  <a:gd name="T31" fmla="*/ 231 h 574"/>
                  <a:gd name="T32" fmla="*/ 28 w 616"/>
                  <a:gd name="T33" fmla="*/ 345 h 574"/>
                  <a:gd name="T34" fmla="*/ 23 w 616"/>
                  <a:gd name="T35" fmla="*/ 350 h 574"/>
                  <a:gd name="T36" fmla="*/ 9 w 616"/>
                  <a:gd name="T37" fmla="*/ 367 h 574"/>
                  <a:gd name="T38" fmla="*/ 0 w 616"/>
                  <a:gd name="T39" fmla="*/ 394 h 574"/>
                  <a:gd name="T40" fmla="*/ 0 w 616"/>
                  <a:gd name="T41" fmla="*/ 505 h 574"/>
                  <a:gd name="T42" fmla="*/ 3 w 616"/>
                  <a:gd name="T43" fmla="*/ 526 h 574"/>
                  <a:gd name="T44" fmla="*/ 19 w 616"/>
                  <a:gd name="T45" fmla="*/ 555 h 574"/>
                  <a:gd name="T46" fmla="*/ 30 w 616"/>
                  <a:gd name="T47" fmla="*/ 563 h 574"/>
                  <a:gd name="T48" fmla="*/ 41 w 616"/>
                  <a:gd name="T49" fmla="*/ 570 h 574"/>
                  <a:gd name="T50" fmla="*/ 55 w 616"/>
                  <a:gd name="T51" fmla="*/ 573 h 574"/>
                  <a:gd name="T52" fmla="*/ 69 w 616"/>
                  <a:gd name="T53" fmla="*/ 574 h 574"/>
                  <a:gd name="T54" fmla="*/ 561 w 616"/>
                  <a:gd name="T55" fmla="*/ 573 h 574"/>
                  <a:gd name="T56" fmla="*/ 584 w 616"/>
                  <a:gd name="T57" fmla="*/ 564 h 574"/>
                  <a:gd name="T58" fmla="*/ 603 w 616"/>
                  <a:gd name="T59" fmla="*/ 546 h 574"/>
                  <a:gd name="T60" fmla="*/ 615 w 616"/>
                  <a:gd name="T61" fmla="*/ 520 h 574"/>
                  <a:gd name="T62" fmla="*/ 616 w 616"/>
                  <a:gd name="T63" fmla="*/ 402 h 574"/>
                  <a:gd name="T64" fmla="*/ 607 w 616"/>
                  <a:gd name="T65" fmla="*/ 366 h 574"/>
                  <a:gd name="T66" fmla="*/ 584 w 616"/>
                  <a:gd name="T67" fmla="*/ 343 h 574"/>
                  <a:gd name="T68" fmla="*/ 596 w 616"/>
                  <a:gd name="T69" fmla="*/ 221 h 574"/>
                  <a:gd name="T70" fmla="*/ 614 w 616"/>
                  <a:gd name="T71" fmla="*/ 191 h 57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16"/>
                  <a:gd name="T109" fmla="*/ 0 h 574"/>
                  <a:gd name="T110" fmla="*/ 616 w 616"/>
                  <a:gd name="T111" fmla="*/ 574 h 57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16" h="574">
                    <a:moveTo>
                      <a:pt x="616" y="173"/>
                    </a:moveTo>
                    <a:lnTo>
                      <a:pt x="616" y="68"/>
                    </a:lnTo>
                    <a:lnTo>
                      <a:pt x="615" y="53"/>
                    </a:lnTo>
                    <a:lnTo>
                      <a:pt x="610" y="39"/>
                    </a:lnTo>
                    <a:lnTo>
                      <a:pt x="603" y="28"/>
                    </a:lnTo>
                    <a:lnTo>
                      <a:pt x="594" y="18"/>
                    </a:lnTo>
                    <a:lnTo>
                      <a:pt x="584" y="10"/>
                    </a:lnTo>
                    <a:lnTo>
                      <a:pt x="572" y="5"/>
                    </a:lnTo>
                    <a:lnTo>
                      <a:pt x="561" y="1"/>
                    </a:lnTo>
                    <a:lnTo>
                      <a:pt x="548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8" y="2"/>
                    </a:lnTo>
                    <a:lnTo>
                      <a:pt x="41" y="5"/>
                    </a:lnTo>
                    <a:lnTo>
                      <a:pt x="35" y="8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19" y="18"/>
                    </a:lnTo>
                    <a:lnTo>
                      <a:pt x="9" y="33"/>
                    </a:lnTo>
                    <a:lnTo>
                      <a:pt x="3" y="48"/>
                    </a:lnTo>
                    <a:lnTo>
                      <a:pt x="0" y="60"/>
                    </a:lnTo>
                    <a:lnTo>
                      <a:pt x="0" y="68"/>
                    </a:lnTo>
                    <a:lnTo>
                      <a:pt x="0" y="173"/>
                    </a:lnTo>
                    <a:lnTo>
                      <a:pt x="0" y="181"/>
                    </a:lnTo>
                    <a:lnTo>
                      <a:pt x="3" y="192"/>
                    </a:lnTo>
                    <a:lnTo>
                      <a:pt x="9" y="207"/>
                    </a:lnTo>
                    <a:lnTo>
                      <a:pt x="19" y="222"/>
                    </a:lnTo>
                    <a:lnTo>
                      <a:pt x="23" y="224"/>
                    </a:lnTo>
                    <a:lnTo>
                      <a:pt x="26" y="227"/>
                    </a:lnTo>
                    <a:lnTo>
                      <a:pt x="28" y="229"/>
                    </a:lnTo>
                    <a:lnTo>
                      <a:pt x="32" y="231"/>
                    </a:lnTo>
                    <a:lnTo>
                      <a:pt x="32" y="343"/>
                    </a:lnTo>
                    <a:lnTo>
                      <a:pt x="28" y="345"/>
                    </a:lnTo>
                    <a:lnTo>
                      <a:pt x="26" y="348"/>
                    </a:lnTo>
                    <a:lnTo>
                      <a:pt x="23" y="350"/>
                    </a:lnTo>
                    <a:lnTo>
                      <a:pt x="19" y="352"/>
                    </a:lnTo>
                    <a:lnTo>
                      <a:pt x="9" y="367"/>
                    </a:lnTo>
                    <a:lnTo>
                      <a:pt x="3" y="381"/>
                    </a:lnTo>
                    <a:lnTo>
                      <a:pt x="0" y="394"/>
                    </a:lnTo>
                    <a:lnTo>
                      <a:pt x="0" y="402"/>
                    </a:lnTo>
                    <a:lnTo>
                      <a:pt x="0" y="505"/>
                    </a:lnTo>
                    <a:lnTo>
                      <a:pt x="0" y="513"/>
                    </a:lnTo>
                    <a:lnTo>
                      <a:pt x="3" y="526"/>
                    </a:lnTo>
                    <a:lnTo>
                      <a:pt x="9" y="540"/>
                    </a:lnTo>
                    <a:lnTo>
                      <a:pt x="19" y="555"/>
                    </a:lnTo>
                    <a:lnTo>
                      <a:pt x="24" y="559"/>
                    </a:lnTo>
                    <a:lnTo>
                      <a:pt x="30" y="563"/>
                    </a:lnTo>
                    <a:lnTo>
                      <a:pt x="35" y="566"/>
                    </a:lnTo>
                    <a:lnTo>
                      <a:pt x="41" y="570"/>
                    </a:lnTo>
                    <a:lnTo>
                      <a:pt x="48" y="572"/>
                    </a:lnTo>
                    <a:lnTo>
                      <a:pt x="55" y="573"/>
                    </a:lnTo>
                    <a:lnTo>
                      <a:pt x="62" y="574"/>
                    </a:lnTo>
                    <a:lnTo>
                      <a:pt x="69" y="574"/>
                    </a:lnTo>
                    <a:lnTo>
                      <a:pt x="548" y="574"/>
                    </a:lnTo>
                    <a:lnTo>
                      <a:pt x="561" y="573"/>
                    </a:lnTo>
                    <a:lnTo>
                      <a:pt x="572" y="570"/>
                    </a:lnTo>
                    <a:lnTo>
                      <a:pt x="584" y="564"/>
                    </a:lnTo>
                    <a:lnTo>
                      <a:pt x="594" y="556"/>
                    </a:lnTo>
                    <a:lnTo>
                      <a:pt x="603" y="546"/>
                    </a:lnTo>
                    <a:lnTo>
                      <a:pt x="610" y="534"/>
                    </a:lnTo>
                    <a:lnTo>
                      <a:pt x="615" y="520"/>
                    </a:lnTo>
                    <a:lnTo>
                      <a:pt x="616" y="505"/>
                    </a:lnTo>
                    <a:lnTo>
                      <a:pt x="616" y="402"/>
                    </a:lnTo>
                    <a:lnTo>
                      <a:pt x="614" y="382"/>
                    </a:lnTo>
                    <a:lnTo>
                      <a:pt x="607" y="366"/>
                    </a:lnTo>
                    <a:lnTo>
                      <a:pt x="596" y="353"/>
                    </a:lnTo>
                    <a:lnTo>
                      <a:pt x="584" y="343"/>
                    </a:lnTo>
                    <a:lnTo>
                      <a:pt x="584" y="231"/>
                    </a:lnTo>
                    <a:lnTo>
                      <a:pt x="596" y="221"/>
                    </a:lnTo>
                    <a:lnTo>
                      <a:pt x="607" y="207"/>
                    </a:lnTo>
                    <a:lnTo>
                      <a:pt x="614" y="191"/>
                    </a:lnTo>
                    <a:lnTo>
                      <a:pt x="616" y="1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>
                <a:off x="643" y="2859"/>
                <a:ext cx="193" cy="208"/>
              </a:xfrm>
              <a:custGeom>
                <a:avLst/>
                <a:gdLst>
                  <a:gd name="T0" fmla="*/ 386 w 386"/>
                  <a:gd name="T1" fmla="*/ 327 h 416"/>
                  <a:gd name="T2" fmla="*/ 307 w 386"/>
                  <a:gd name="T3" fmla="*/ 327 h 416"/>
                  <a:gd name="T4" fmla="*/ 307 w 386"/>
                  <a:gd name="T5" fmla="*/ 187 h 416"/>
                  <a:gd name="T6" fmla="*/ 301 w 386"/>
                  <a:gd name="T7" fmla="*/ 153 h 416"/>
                  <a:gd name="T8" fmla="*/ 283 w 386"/>
                  <a:gd name="T9" fmla="*/ 119 h 416"/>
                  <a:gd name="T10" fmla="*/ 265 w 386"/>
                  <a:gd name="T11" fmla="*/ 99 h 416"/>
                  <a:gd name="T12" fmla="*/ 240 w 386"/>
                  <a:gd name="T13" fmla="*/ 86 h 416"/>
                  <a:gd name="T14" fmla="*/ 210 w 386"/>
                  <a:gd name="T15" fmla="*/ 80 h 416"/>
                  <a:gd name="T16" fmla="*/ 175 w 386"/>
                  <a:gd name="T17" fmla="*/ 80 h 416"/>
                  <a:gd name="T18" fmla="*/ 145 w 386"/>
                  <a:gd name="T19" fmla="*/ 86 h 416"/>
                  <a:gd name="T20" fmla="*/ 121 w 386"/>
                  <a:gd name="T21" fmla="*/ 99 h 416"/>
                  <a:gd name="T22" fmla="*/ 102 w 386"/>
                  <a:gd name="T23" fmla="*/ 119 h 416"/>
                  <a:gd name="T24" fmla="*/ 85 w 386"/>
                  <a:gd name="T25" fmla="*/ 153 h 416"/>
                  <a:gd name="T26" fmla="*/ 78 w 386"/>
                  <a:gd name="T27" fmla="*/ 187 h 416"/>
                  <a:gd name="T28" fmla="*/ 78 w 386"/>
                  <a:gd name="T29" fmla="*/ 416 h 416"/>
                  <a:gd name="T30" fmla="*/ 0 w 386"/>
                  <a:gd name="T31" fmla="*/ 193 h 416"/>
                  <a:gd name="T32" fmla="*/ 2 w 386"/>
                  <a:gd name="T33" fmla="*/ 165 h 416"/>
                  <a:gd name="T34" fmla="*/ 9 w 386"/>
                  <a:gd name="T35" fmla="*/ 134 h 416"/>
                  <a:gd name="T36" fmla="*/ 21 w 386"/>
                  <a:gd name="T37" fmla="*/ 103 h 416"/>
                  <a:gd name="T38" fmla="*/ 39 w 386"/>
                  <a:gd name="T39" fmla="*/ 72 h 416"/>
                  <a:gd name="T40" fmla="*/ 64 w 386"/>
                  <a:gd name="T41" fmla="*/ 44 h 416"/>
                  <a:gd name="T42" fmla="*/ 98 w 386"/>
                  <a:gd name="T43" fmla="*/ 21 h 416"/>
                  <a:gd name="T44" fmla="*/ 140 w 386"/>
                  <a:gd name="T45" fmla="*/ 6 h 416"/>
                  <a:gd name="T46" fmla="*/ 192 w 386"/>
                  <a:gd name="T47" fmla="*/ 0 h 416"/>
                  <a:gd name="T48" fmla="*/ 244 w 386"/>
                  <a:gd name="T49" fmla="*/ 6 h 416"/>
                  <a:gd name="T50" fmla="*/ 287 w 386"/>
                  <a:gd name="T51" fmla="*/ 21 h 416"/>
                  <a:gd name="T52" fmla="*/ 321 w 386"/>
                  <a:gd name="T53" fmla="*/ 44 h 416"/>
                  <a:gd name="T54" fmla="*/ 347 w 386"/>
                  <a:gd name="T55" fmla="*/ 72 h 416"/>
                  <a:gd name="T56" fmla="*/ 365 w 386"/>
                  <a:gd name="T57" fmla="*/ 103 h 416"/>
                  <a:gd name="T58" fmla="*/ 377 w 386"/>
                  <a:gd name="T59" fmla="*/ 134 h 416"/>
                  <a:gd name="T60" fmla="*/ 384 w 386"/>
                  <a:gd name="T61" fmla="*/ 165 h 416"/>
                  <a:gd name="T62" fmla="*/ 386 w 386"/>
                  <a:gd name="T63" fmla="*/ 193 h 41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86"/>
                  <a:gd name="T97" fmla="*/ 0 h 416"/>
                  <a:gd name="T98" fmla="*/ 386 w 386"/>
                  <a:gd name="T99" fmla="*/ 416 h 41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86" h="416">
                    <a:moveTo>
                      <a:pt x="386" y="193"/>
                    </a:moveTo>
                    <a:lnTo>
                      <a:pt x="386" y="327"/>
                    </a:lnTo>
                    <a:lnTo>
                      <a:pt x="348" y="348"/>
                    </a:lnTo>
                    <a:lnTo>
                      <a:pt x="307" y="327"/>
                    </a:lnTo>
                    <a:lnTo>
                      <a:pt x="307" y="193"/>
                    </a:lnTo>
                    <a:lnTo>
                      <a:pt x="307" y="187"/>
                    </a:lnTo>
                    <a:lnTo>
                      <a:pt x="305" y="173"/>
                    </a:lnTo>
                    <a:lnTo>
                      <a:pt x="301" y="153"/>
                    </a:lnTo>
                    <a:lnTo>
                      <a:pt x="291" y="132"/>
                    </a:lnTo>
                    <a:lnTo>
                      <a:pt x="283" y="119"/>
                    </a:lnTo>
                    <a:lnTo>
                      <a:pt x="275" y="109"/>
                    </a:lnTo>
                    <a:lnTo>
                      <a:pt x="265" y="99"/>
                    </a:lnTo>
                    <a:lnTo>
                      <a:pt x="253" y="91"/>
                    </a:lnTo>
                    <a:lnTo>
                      <a:pt x="240" y="86"/>
                    </a:lnTo>
                    <a:lnTo>
                      <a:pt x="226" y="82"/>
                    </a:lnTo>
                    <a:lnTo>
                      <a:pt x="210" y="80"/>
                    </a:lnTo>
                    <a:lnTo>
                      <a:pt x="192" y="79"/>
                    </a:lnTo>
                    <a:lnTo>
                      <a:pt x="175" y="80"/>
                    </a:lnTo>
                    <a:lnTo>
                      <a:pt x="160" y="82"/>
                    </a:lnTo>
                    <a:lnTo>
                      <a:pt x="145" y="86"/>
                    </a:lnTo>
                    <a:lnTo>
                      <a:pt x="132" y="91"/>
                    </a:lnTo>
                    <a:lnTo>
                      <a:pt x="121" y="99"/>
                    </a:lnTo>
                    <a:lnTo>
                      <a:pt x="111" y="109"/>
                    </a:lnTo>
                    <a:lnTo>
                      <a:pt x="102" y="119"/>
                    </a:lnTo>
                    <a:lnTo>
                      <a:pt x="94" y="132"/>
                    </a:lnTo>
                    <a:lnTo>
                      <a:pt x="85" y="153"/>
                    </a:lnTo>
                    <a:lnTo>
                      <a:pt x="81" y="173"/>
                    </a:lnTo>
                    <a:lnTo>
                      <a:pt x="78" y="187"/>
                    </a:lnTo>
                    <a:lnTo>
                      <a:pt x="78" y="193"/>
                    </a:lnTo>
                    <a:lnTo>
                      <a:pt x="78" y="416"/>
                    </a:lnTo>
                    <a:lnTo>
                      <a:pt x="0" y="416"/>
                    </a:lnTo>
                    <a:lnTo>
                      <a:pt x="0" y="193"/>
                    </a:lnTo>
                    <a:lnTo>
                      <a:pt x="0" y="180"/>
                    </a:lnTo>
                    <a:lnTo>
                      <a:pt x="2" y="165"/>
                    </a:lnTo>
                    <a:lnTo>
                      <a:pt x="5" y="150"/>
                    </a:lnTo>
                    <a:lnTo>
                      <a:pt x="9" y="134"/>
                    </a:lnTo>
                    <a:lnTo>
                      <a:pt x="14" y="119"/>
                    </a:lnTo>
                    <a:lnTo>
                      <a:pt x="21" y="103"/>
                    </a:lnTo>
                    <a:lnTo>
                      <a:pt x="29" y="87"/>
                    </a:lnTo>
                    <a:lnTo>
                      <a:pt x="39" y="72"/>
                    </a:lnTo>
                    <a:lnTo>
                      <a:pt x="51" y="57"/>
                    </a:lnTo>
                    <a:lnTo>
                      <a:pt x="64" y="44"/>
                    </a:lnTo>
                    <a:lnTo>
                      <a:pt x="81" y="31"/>
                    </a:lnTo>
                    <a:lnTo>
                      <a:pt x="98" y="21"/>
                    </a:lnTo>
                    <a:lnTo>
                      <a:pt x="119" y="12"/>
                    </a:lnTo>
                    <a:lnTo>
                      <a:pt x="140" y="6"/>
                    </a:lnTo>
                    <a:lnTo>
                      <a:pt x="165" y="1"/>
                    </a:lnTo>
                    <a:lnTo>
                      <a:pt x="192" y="0"/>
                    </a:lnTo>
                    <a:lnTo>
                      <a:pt x="220" y="1"/>
                    </a:lnTo>
                    <a:lnTo>
                      <a:pt x="244" y="6"/>
                    </a:lnTo>
                    <a:lnTo>
                      <a:pt x="267" y="12"/>
                    </a:lnTo>
                    <a:lnTo>
                      <a:pt x="287" y="21"/>
                    </a:lnTo>
                    <a:lnTo>
                      <a:pt x="305" y="31"/>
                    </a:lnTo>
                    <a:lnTo>
                      <a:pt x="321" y="44"/>
                    </a:lnTo>
                    <a:lnTo>
                      <a:pt x="335" y="57"/>
                    </a:lnTo>
                    <a:lnTo>
                      <a:pt x="347" y="72"/>
                    </a:lnTo>
                    <a:lnTo>
                      <a:pt x="357" y="87"/>
                    </a:lnTo>
                    <a:lnTo>
                      <a:pt x="365" y="103"/>
                    </a:lnTo>
                    <a:lnTo>
                      <a:pt x="372" y="119"/>
                    </a:lnTo>
                    <a:lnTo>
                      <a:pt x="377" y="134"/>
                    </a:lnTo>
                    <a:lnTo>
                      <a:pt x="381" y="150"/>
                    </a:lnTo>
                    <a:lnTo>
                      <a:pt x="384" y="165"/>
                    </a:lnTo>
                    <a:lnTo>
                      <a:pt x="386" y="180"/>
                    </a:lnTo>
                    <a:lnTo>
                      <a:pt x="386" y="193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2" name="Freeform 45"/>
              <p:cNvSpPr>
                <a:spLocks noEditPoints="1"/>
              </p:cNvSpPr>
              <p:nvPr/>
            </p:nvSpPr>
            <p:spPr bwMode="auto">
              <a:xfrm>
                <a:off x="635" y="2851"/>
                <a:ext cx="208" cy="230"/>
              </a:xfrm>
              <a:custGeom>
                <a:avLst/>
                <a:gdLst>
                  <a:gd name="T0" fmla="*/ 110 w 417"/>
                  <a:gd name="T1" fmla="*/ 457 h 460"/>
                  <a:gd name="T2" fmla="*/ 113 w 417"/>
                  <a:gd name="T3" fmla="*/ 191 h 460"/>
                  <a:gd name="T4" fmla="*/ 131 w 417"/>
                  <a:gd name="T5" fmla="*/ 144 h 460"/>
                  <a:gd name="T6" fmla="*/ 156 w 417"/>
                  <a:gd name="T7" fmla="*/ 121 h 460"/>
                  <a:gd name="T8" fmla="*/ 193 w 417"/>
                  <a:gd name="T9" fmla="*/ 112 h 460"/>
                  <a:gd name="T10" fmla="*/ 237 w 417"/>
                  <a:gd name="T11" fmla="*/ 113 h 460"/>
                  <a:gd name="T12" fmla="*/ 271 w 417"/>
                  <a:gd name="T13" fmla="*/ 128 h 460"/>
                  <a:gd name="T14" fmla="*/ 294 w 417"/>
                  <a:gd name="T15" fmla="*/ 154 h 460"/>
                  <a:gd name="T16" fmla="*/ 307 w 417"/>
                  <a:gd name="T17" fmla="*/ 204 h 460"/>
                  <a:gd name="T18" fmla="*/ 309 w 417"/>
                  <a:gd name="T19" fmla="*/ 335 h 460"/>
                  <a:gd name="T20" fmla="*/ 325 w 417"/>
                  <a:gd name="T21" fmla="*/ 363 h 460"/>
                  <a:gd name="T22" fmla="*/ 351 w 417"/>
                  <a:gd name="T23" fmla="*/ 376 h 460"/>
                  <a:gd name="T24" fmla="*/ 382 w 417"/>
                  <a:gd name="T25" fmla="*/ 373 h 460"/>
                  <a:gd name="T26" fmla="*/ 406 w 417"/>
                  <a:gd name="T27" fmla="*/ 355 h 460"/>
                  <a:gd name="T28" fmla="*/ 417 w 417"/>
                  <a:gd name="T29" fmla="*/ 323 h 460"/>
                  <a:gd name="T30" fmla="*/ 414 w 417"/>
                  <a:gd name="T31" fmla="*/ 179 h 460"/>
                  <a:gd name="T32" fmla="*/ 402 w 417"/>
                  <a:gd name="T33" fmla="*/ 129 h 460"/>
                  <a:gd name="T34" fmla="*/ 375 w 417"/>
                  <a:gd name="T35" fmla="*/ 77 h 460"/>
                  <a:gd name="T36" fmla="*/ 330 w 417"/>
                  <a:gd name="T37" fmla="*/ 34 h 460"/>
                  <a:gd name="T38" fmla="*/ 265 w 417"/>
                  <a:gd name="T39" fmla="*/ 6 h 460"/>
                  <a:gd name="T40" fmla="*/ 178 w 417"/>
                  <a:gd name="T41" fmla="*/ 1 h 460"/>
                  <a:gd name="T42" fmla="*/ 106 w 417"/>
                  <a:gd name="T43" fmla="*/ 23 h 460"/>
                  <a:gd name="T44" fmla="*/ 55 w 417"/>
                  <a:gd name="T45" fmla="*/ 62 h 460"/>
                  <a:gd name="T46" fmla="*/ 23 w 417"/>
                  <a:gd name="T47" fmla="*/ 111 h 460"/>
                  <a:gd name="T48" fmla="*/ 4 w 417"/>
                  <a:gd name="T49" fmla="*/ 163 h 460"/>
                  <a:gd name="T50" fmla="*/ 0 w 417"/>
                  <a:gd name="T51" fmla="*/ 209 h 460"/>
                  <a:gd name="T52" fmla="*/ 40 w 417"/>
                  <a:gd name="T53" fmla="*/ 156 h 460"/>
                  <a:gd name="T54" fmla="*/ 91 w 417"/>
                  <a:gd name="T55" fmla="*/ 72 h 460"/>
                  <a:gd name="T56" fmla="*/ 208 w 417"/>
                  <a:gd name="T57" fmla="*/ 32 h 460"/>
                  <a:gd name="T58" fmla="*/ 326 w 417"/>
                  <a:gd name="T59" fmla="*/ 72 h 460"/>
                  <a:gd name="T60" fmla="*/ 378 w 417"/>
                  <a:gd name="T61" fmla="*/ 156 h 460"/>
                  <a:gd name="T62" fmla="*/ 386 w 417"/>
                  <a:gd name="T63" fmla="*/ 323 h 460"/>
                  <a:gd name="T64" fmla="*/ 370 w 417"/>
                  <a:gd name="T65" fmla="*/ 343 h 460"/>
                  <a:gd name="T66" fmla="*/ 348 w 417"/>
                  <a:gd name="T67" fmla="*/ 340 h 460"/>
                  <a:gd name="T68" fmla="*/ 340 w 417"/>
                  <a:gd name="T69" fmla="*/ 304 h 460"/>
                  <a:gd name="T70" fmla="*/ 340 w 417"/>
                  <a:gd name="T71" fmla="*/ 209 h 460"/>
                  <a:gd name="T72" fmla="*/ 332 w 417"/>
                  <a:gd name="T73" fmla="*/ 165 h 460"/>
                  <a:gd name="T74" fmla="*/ 303 w 417"/>
                  <a:gd name="T75" fmla="*/ 113 h 460"/>
                  <a:gd name="T76" fmla="*/ 262 w 417"/>
                  <a:gd name="T77" fmla="*/ 88 h 460"/>
                  <a:gd name="T78" fmla="*/ 208 w 417"/>
                  <a:gd name="T79" fmla="*/ 79 h 460"/>
                  <a:gd name="T80" fmla="*/ 155 w 417"/>
                  <a:gd name="T81" fmla="*/ 88 h 460"/>
                  <a:gd name="T82" fmla="*/ 115 w 417"/>
                  <a:gd name="T83" fmla="*/ 113 h 460"/>
                  <a:gd name="T84" fmla="*/ 86 w 417"/>
                  <a:gd name="T85" fmla="*/ 165 h 460"/>
                  <a:gd name="T86" fmla="*/ 78 w 417"/>
                  <a:gd name="T87" fmla="*/ 209 h 460"/>
                  <a:gd name="T88" fmla="*/ 78 w 417"/>
                  <a:gd name="T89" fmla="*/ 380 h 460"/>
                  <a:gd name="T90" fmla="*/ 67 w 417"/>
                  <a:gd name="T91" fmla="*/ 426 h 460"/>
                  <a:gd name="T92" fmla="*/ 49 w 417"/>
                  <a:gd name="T93" fmla="*/ 427 h 460"/>
                  <a:gd name="T94" fmla="*/ 32 w 417"/>
                  <a:gd name="T95" fmla="*/ 427 h 460"/>
                  <a:gd name="T96" fmla="*/ 32 w 417"/>
                  <a:gd name="T97" fmla="*/ 239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17"/>
                  <a:gd name="T148" fmla="*/ 0 h 460"/>
                  <a:gd name="T149" fmla="*/ 417 w 417"/>
                  <a:gd name="T150" fmla="*/ 460 h 46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17" h="460">
                    <a:moveTo>
                      <a:pt x="0" y="209"/>
                    </a:moveTo>
                    <a:lnTo>
                      <a:pt x="0" y="460"/>
                    </a:lnTo>
                    <a:lnTo>
                      <a:pt x="110" y="457"/>
                    </a:lnTo>
                    <a:lnTo>
                      <a:pt x="110" y="209"/>
                    </a:lnTo>
                    <a:lnTo>
                      <a:pt x="110" y="204"/>
                    </a:lnTo>
                    <a:lnTo>
                      <a:pt x="113" y="191"/>
                    </a:lnTo>
                    <a:lnTo>
                      <a:pt x="116" y="174"/>
                    </a:lnTo>
                    <a:lnTo>
                      <a:pt x="124" y="154"/>
                    </a:lnTo>
                    <a:lnTo>
                      <a:pt x="131" y="144"/>
                    </a:lnTo>
                    <a:lnTo>
                      <a:pt x="138" y="135"/>
                    </a:lnTo>
                    <a:lnTo>
                      <a:pt x="147" y="128"/>
                    </a:lnTo>
                    <a:lnTo>
                      <a:pt x="156" y="121"/>
                    </a:lnTo>
                    <a:lnTo>
                      <a:pt x="168" y="116"/>
                    </a:lnTo>
                    <a:lnTo>
                      <a:pt x="180" y="113"/>
                    </a:lnTo>
                    <a:lnTo>
                      <a:pt x="193" y="112"/>
                    </a:lnTo>
                    <a:lnTo>
                      <a:pt x="208" y="111"/>
                    </a:lnTo>
                    <a:lnTo>
                      <a:pt x="223" y="112"/>
                    </a:lnTo>
                    <a:lnTo>
                      <a:pt x="237" y="113"/>
                    </a:lnTo>
                    <a:lnTo>
                      <a:pt x="250" y="116"/>
                    </a:lnTo>
                    <a:lnTo>
                      <a:pt x="260" y="121"/>
                    </a:lnTo>
                    <a:lnTo>
                      <a:pt x="271" y="128"/>
                    </a:lnTo>
                    <a:lnTo>
                      <a:pt x="280" y="135"/>
                    </a:lnTo>
                    <a:lnTo>
                      <a:pt x="287" y="144"/>
                    </a:lnTo>
                    <a:lnTo>
                      <a:pt x="294" y="154"/>
                    </a:lnTo>
                    <a:lnTo>
                      <a:pt x="302" y="174"/>
                    </a:lnTo>
                    <a:lnTo>
                      <a:pt x="305" y="191"/>
                    </a:lnTo>
                    <a:lnTo>
                      <a:pt x="307" y="204"/>
                    </a:lnTo>
                    <a:lnTo>
                      <a:pt x="307" y="209"/>
                    </a:lnTo>
                    <a:lnTo>
                      <a:pt x="307" y="323"/>
                    </a:lnTo>
                    <a:lnTo>
                      <a:pt x="309" y="335"/>
                    </a:lnTo>
                    <a:lnTo>
                      <a:pt x="313" y="346"/>
                    </a:lnTo>
                    <a:lnTo>
                      <a:pt x="318" y="355"/>
                    </a:lnTo>
                    <a:lnTo>
                      <a:pt x="325" y="363"/>
                    </a:lnTo>
                    <a:lnTo>
                      <a:pt x="333" y="369"/>
                    </a:lnTo>
                    <a:lnTo>
                      <a:pt x="342" y="373"/>
                    </a:lnTo>
                    <a:lnTo>
                      <a:pt x="351" y="376"/>
                    </a:lnTo>
                    <a:lnTo>
                      <a:pt x="361" y="377"/>
                    </a:lnTo>
                    <a:lnTo>
                      <a:pt x="372" y="376"/>
                    </a:lnTo>
                    <a:lnTo>
                      <a:pt x="382" y="373"/>
                    </a:lnTo>
                    <a:lnTo>
                      <a:pt x="391" y="369"/>
                    </a:lnTo>
                    <a:lnTo>
                      <a:pt x="400" y="363"/>
                    </a:lnTo>
                    <a:lnTo>
                      <a:pt x="406" y="355"/>
                    </a:lnTo>
                    <a:lnTo>
                      <a:pt x="412" y="346"/>
                    </a:lnTo>
                    <a:lnTo>
                      <a:pt x="416" y="335"/>
                    </a:lnTo>
                    <a:lnTo>
                      <a:pt x="417" y="323"/>
                    </a:lnTo>
                    <a:lnTo>
                      <a:pt x="417" y="209"/>
                    </a:lnTo>
                    <a:lnTo>
                      <a:pt x="417" y="195"/>
                    </a:lnTo>
                    <a:lnTo>
                      <a:pt x="414" y="179"/>
                    </a:lnTo>
                    <a:lnTo>
                      <a:pt x="412" y="163"/>
                    </a:lnTo>
                    <a:lnTo>
                      <a:pt x="408" y="146"/>
                    </a:lnTo>
                    <a:lnTo>
                      <a:pt x="402" y="129"/>
                    </a:lnTo>
                    <a:lnTo>
                      <a:pt x="395" y="111"/>
                    </a:lnTo>
                    <a:lnTo>
                      <a:pt x="386" y="95"/>
                    </a:lnTo>
                    <a:lnTo>
                      <a:pt x="375" y="77"/>
                    </a:lnTo>
                    <a:lnTo>
                      <a:pt x="361" y="62"/>
                    </a:lnTo>
                    <a:lnTo>
                      <a:pt x="348" y="47"/>
                    </a:lnTo>
                    <a:lnTo>
                      <a:pt x="330" y="34"/>
                    </a:lnTo>
                    <a:lnTo>
                      <a:pt x="311" y="23"/>
                    </a:lnTo>
                    <a:lnTo>
                      <a:pt x="289" y="13"/>
                    </a:lnTo>
                    <a:lnTo>
                      <a:pt x="265" y="6"/>
                    </a:lnTo>
                    <a:lnTo>
                      <a:pt x="238" y="1"/>
                    </a:lnTo>
                    <a:lnTo>
                      <a:pt x="208" y="0"/>
                    </a:lnTo>
                    <a:lnTo>
                      <a:pt x="178" y="1"/>
                    </a:lnTo>
                    <a:lnTo>
                      <a:pt x="152" y="6"/>
                    </a:lnTo>
                    <a:lnTo>
                      <a:pt x="128" y="13"/>
                    </a:lnTo>
                    <a:lnTo>
                      <a:pt x="106" y="23"/>
                    </a:lnTo>
                    <a:lnTo>
                      <a:pt x="87" y="34"/>
                    </a:lnTo>
                    <a:lnTo>
                      <a:pt x="70" y="47"/>
                    </a:lnTo>
                    <a:lnTo>
                      <a:pt x="55" y="62"/>
                    </a:lnTo>
                    <a:lnTo>
                      <a:pt x="42" y="77"/>
                    </a:lnTo>
                    <a:lnTo>
                      <a:pt x="31" y="95"/>
                    </a:lnTo>
                    <a:lnTo>
                      <a:pt x="23" y="111"/>
                    </a:lnTo>
                    <a:lnTo>
                      <a:pt x="15" y="129"/>
                    </a:lnTo>
                    <a:lnTo>
                      <a:pt x="9" y="146"/>
                    </a:lnTo>
                    <a:lnTo>
                      <a:pt x="4" y="163"/>
                    </a:lnTo>
                    <a:lnTo>
                      <a:pt x="2" y="179"/>
                    </a:lnTo>
                    <a:lnTo>
                      <a:pt x="0" y="195"/>
                    </a:lnTo>
                    <a:lnTo>
                      <a:pt x="0" y="209"/>
                    </a:lnTo>
                    <a:close/>
                    <a:moveTo>
                      <a:pt x="32" y="209"/>
                    </a:moveTo>
                    <a:lnTo>
                      <a:pt x="34" y="183"/>
                    </a:lnTo>
                    <a:lnTo>
                      <a:pt x="40" y="156"/>
                    </a:lnTo>
                    <a:lnTo>
                      <a:pt x="52" y="126"/>
                    </a:lnTo>
                    <a:lnTo>
                      <a:pt x="68" y="98"/>
                    </a:lnTo>
                    <a:lnTo>
                      <a:pt x="91" y="72"/>
                    </a:lnTo>
                    <a:lnTo>
                      <a:pt x="122" y="51"/>
                    </a:lnTo>
                    <a:lnTo>
                      <a:pt x="161" y="37"/>
                    </a:lnTo>
                    <a:lnTo>
                      <a:pt x="208" y="32"/>
                    </a:lnTo>
                    <a:lnTo>
                      <a:pt x="257" y="37"/>
                    </a:lnTo>
                    <a:lnTo>
                      <a:pt x="296" y="51"/>
                    </a:lnTo>
                    <a:lnTo>
                      <a:pt x="326" y="72"/>
                    </a:lnTo>
                    <a:lnTo>
                      <a:pt x="350" y="98"/>
                    </a:lnTo>
                    <a:lnTo>
                      <a:pt x="366" y="126"/>
                    </a:lnTo>
                    <a:lnTo>
                      <a:pt x="378" y="156"/>
                    </a:lnTo>
                    <a:lnTo>
                      <a:pt x="383" y="183"/>
                    </a:lnTo>
                    <a:lnTo>
                      <a:pt x="386" y="209"/>
                    </a:lnTo>
                    <a:lnTo>
                      <a:pt x="386" y="323"/>
                    </a:lnTo>
                    <a:lnTo>
                      <a:pt x="383" y="333"/>
                    </a:lnTo>
                    <a:lnTo>
                      <a:pt x="378" y="340"/>
                    </a:lnTo>
                    <a:lnTo>
                      <a:pt x="370" y="343"/>
                    </a:lnTo>
                    <a:lnTo>
                      <a:pt x="361" y="344"/>
                    </a:lnTo>
                    <a:lnTo>
                      <a:pt x="355" y="343"/>
                    </a:lnTo>
                    <a:lnTo>
                      <a:pt x="348" y="340"/>
                    </a:lnTo>
                    <a:lnTo>
                      <a:pt x="342" y="333"/>
                    </a:lnTo>
                    <a:lnTo>
                      <a:pt x="340" y="323"/>
                    </a:lnTo>
                    <a:lnTo>
                      <a:pt x="340" y="304"/>
                    </a:lnTo>
                    <a:lnTo>
                      <a:pt x="340" y="265"/>
                    </a:lnTo>
                    <a:lnTo>
                      <a:pt x="340" y="226"/>
                    </a:lnTo>
                    <a:lnTo>
                      <a:pt x="340" y="209"/>
                    </a:lnTo>
                    <a:lnTo>
                      <a:pt x="340" y="203"/>
                    </a:lnTo>
                    <a:lnTo>
                      <a:pt x="337" y="187"/>
                    </a:lnTo>
                    <a:lnTo>
                      <a:pt x="332" y="165"/>
                    </a:lnTo>
                    <a:lnTo>
                      <a:pt x="321" y="141"/>
                    </a:lnTo>
                    <a:lnTo>
                      <a:pt x="313" y="126"/>
                    </a:lnTo>
                    <a:lnTo>
                      <a:pt x="303" y="113"/>
                    </a:lnTo>
                    <a:lnTo>
                      <a:pt x="290" y="103"/>
                    </a:lnTo>
                    <a:lnTo>
                      <a:pt x="277" y="93"/>
                    </a:lnTo>
                    <a:lnTo>
                      <a:pt x="262" y="88"/>
                    </a:lnTo>
                    <a:lnTo>
                      <a:pt x="246" y="82"/>
                    </a:lnTo>
                    <a:lnTo>
                      <a:pt x="228" y="80"/>
                    </a:lnTo>
                    <a:lnTo>
                      <a:pt x="208" y="79"/>
                    </a:lnTo>
                    <a:lnTo>
                      <a:pt x="189" y="80"/>
                    </a:lnTo>
                    <a:lnTo>
                      <a:pt x="171" y="82"/>
                    </a:lnTo>
                    <a:lnTo>
                      <a:pt x="155" y="88"/>
                    </a:lnTo>
                    <a:lnTo>
                      <a:pt x="140" y="93"/>
                    </a:lnTo>
                    <a:lnTo>
                      <a:pt x="127" y="103"/>
                    </a:lnTo>
                    <a:lnTo>
                      <a:pt x="115" y="113"/>
                    </a:lnTo>
                    <a:lnTo>
                      <a:pt x="105" y="126"/>
                    </a:lnTo>
                    <a:lnTo>
                      <a:pt x="97" y="141"/>
                    </a:lnTo>
                    <a:lnTo>
                      <a:pt x="86" y="165"/>
                    </a:lnTo>
                    <a:lnTo>
                      <a:pt x="80" y="187"/>
                    </a:lnTo>
                    <a:lnTo>
                      <a:pt x="78" y="203"/>
                    </a:lnTo>
                    <a:lnTo>
                      <a:pt x="78" y="209"/>
                    </a:lnTo>
                    <a:lnTo>
                      <a:pt x="78" y="239"/>
                    </a:lnTo>
                    <a:lnTo>
                      <a:pt x="78" y="306"/>
                    </a:lnTo>
                    <a:lnTo>
                      <a:pt x="78" y="380"/>
                    </a:lnTo>
                    <a:lnTo>
                      <a:pt x="78" y="426"/>
                    </a:lnTo>
                    <a:lnTo>
                      <a:pt x="72" y="426"/>
                    </a:lnTo>
                    <a:lnTo>
                      <a:pt x="67" y="426"/>
                    </a:lnTo>
                    <a:lnTo>
                      <a:pt x="61" y="426"/>
                    </a:lnTo>
                    <a:lnTo>
                      <a:pt x="55" y="426"/>
                    </a:lnTo>
                    <a:lnTo>
                      <a:pt x="49" y="427"/>
                    </a:lnTo>
                    <a:lnTo>
                      <a:pt x="44" y="427"/>
                    </a:lnTo>
                    <a:lnTo>
                      <a:pt x="38" y="427"/>
                    </a:lnTo>
                    <a:lnTo>
                      <a:pt x="32" y="427"/>
                    </a:lnTo>
                    <a:lnTo>
                      <a:pt x="32" y="381"/>
                    </a:lnTo>
                    <a:lnTo>
                      <a:pt x="32" y="308"/>
                    </a:lnTo>
                    <a:lnTo>
                      <a:pt x="32" y="239"/>
                    </a:lnTo>
                    <a:lnTo>
                      <a:pt x="32" y="2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3" name="Rectangle 46"/>
              <p:cNvSpPr>
                <a:spLocks noChangeArrowheads="1"/>
              </p:cNvSpPr>
              <p:nvPr/>
            </p:nvSpPr>
            <p:spPr bwMode="auto">
              <a:xfrm>
                <a:off x="623" y="3137"/>
                <a:ext cx="229" cy="94"/>
              </a:xfrm>
              <a:prstGeom prst="rect">
                <a:avLst/>
              </a:pr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4" name="Rectangle 47"/>
              <p:cNvSpPr>
                <a:spLocks noChangeArrowheads="1"/>
              </p:cNvSpPr>
              <p:nvPr/>
            </p:nvSpPr>
            <p:spPr bwMode="auto">
              <a:xfrm>
                <a:off x="624" y="3138"/>
                <a:ext cx="21" cy="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5" name="Rectangle 48"/>
              <p:cNvSpPr>
                <a:spLocks noChangeArrowheads="1"/>
              </p:cNvSpPr>
              <p:nvPr/>
            </p:nvSpPr>
            <p:spPr bwMode="auto">
              <a:xfrm>
                <a:off x="623" y="3164"/>
                <a:ext cx="22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6" name="Rectangle 49"/>
              <p:cNvSpPr>
                <a:spLocks noChangeArrowheads="1"/>
              </p:cNvSpPr>
              <p:nvPr/>
            </p:nvSpPr>
            <p:spPr bwMode="auto">
              <a:xfrm>
                <a:off x="623" y="3195"/>
                <a:ext cx="22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7" name="Freeform 50"/>
              <p:cNvSpPr>
                <a:spLocks/>
              </p:cNvSpPr>
              <p:nvPr/>
            </p:nvSpPr>
            <p:spPr bwMode="auto">
              <a:xfrm>
                <a:off x="609" y="3064"/>
                <a:ext cx="260" cy="73"/>
              </a:xfrm>
              <a:custGeom>
                <a:avLst/>
                <a:gdLst>
                  <a:gd name="T0" fmla="*/ 521 w 521"/>
                  <a:gd name="T1" fmla="*/ 126 h 146"/>
                  <a:gd name="T2" fmla="*/ 521 w 521"/>
                  <a:gd name="T3" fmla="*/ 21 h 146"/>
                  <a:gd name="T4" fmla="*/ 517 w 521"/>
                  <a:gd name="T5" fmla="*/ 9 h 146"/>
                  <a:gd name="T6" fmla="*/ 510 w 521"/>
                  <a:gd name="T7" fmla="*/ 2 h 146"/>
                  <a:gd name="T8" fmla="*/ 503 w 521"/>
                  <a:gd name="T9" fmla="*/ 0 h 146"/>
                  <a:gd name="T10" fmla="*/ 500 w 521"/>
                  <a:gd name="T11" fmla="*/ 0 h 146"/>
                  <a:gd name="T12" fmla="*/ 21 w 521"/>
                  <a:gd name="T13" fmla="*/ 0 h 146"/>
                  <a:gd name="T14" fmla="*/ 9 w 521"/>
                  <a:gd name="T15" fmla="*/ 4 h 146"/>
                  <a:gd name="T16" fmla="*/ 2 w 521"/>
                  <a:gd name="T17" fmla="*/ 11 h 146"/>
                  <a:gd name="T18" fmla="*/ 0 w 521"/>
                  <a:gd name="T19" fmla="*/ 17 h 146"/>
                  <a:gd name="T20" fmla="*/ 0 w 521"/>
                  <a:gd name="T21" fmla="*/ 21 h 146"/>
                  <a:gd name="T22" fmla="*/ 0 w 521"/>
                  <a:gd name="T23" fmla="*/ 126 h 146"/>
                  <a:gd name="T24" fmla="*/ 0 w 521"/>
                  <a:gd name="T25" fmla="*/ 129 h 146"/>
                  <a:gd name="T26" fmla="*/ 2 w 521"/>
                  <a:gd name="T27" fmla="*/ 136 h 146"/>
                  <a:gd name="T28" fmla="*/ 9 w 521"/>
                  <a:gd name="T29" fmla="*/ 143 h 146"/>
                  <a:gd name="T30" fmla="*/ 21 w 521"/>
                  <a:gd name="T31" fmla="*/ 146 h 146"/>
                  <a:gd name="T32" fmla="*/ 500 w 521"/>
                  <a:gd name="T33" fmla="*/ 146 h 146"/>
                  <a:gd name="T34" fmla="*/ 503 w 521"/>
                  <a:gd name="T35" fmla="*/ 146 h 146"/>
                  <a:gd name="T36" fmla="*/ 510 w 521"/>
                  <a:gd name="T37" fmla="*/ 144 h 146"/>
                  <a:gd name="T38" fmla="*/ 517 w 521"/>
                  <a:gd name="T39" fmla="*/ 137 h 146"/>
                  <a:gd name="T40" fmla="*/ 521 w 521"/>
                  <a:gd name="T41" fmla="*/ 126 h 14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1"/>
                  <a:gd name="T64" fmla="*/ 0 h 146"/>
                  <a:gd name="T65" fmla="*/ 521 w 521"/>
                  <a:gd name="T66" fmla="*/ 146 h 14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1" h="146">
                    <a:moveTo>
                      <a:pt x="521" y="126"/>
                    </a:moveTo>
                    <a:lnTo>
                      <a:pt x="521" y="21"/>
                    </a:lnTo>
                    <a:lnTo>
                      <a:pt x="517" y="9"/>
                    </a:lnTo>
                    <a:lnTo>
                      <a:pt x="510" y="2"/>
                    </a:lnTo>
                    <a:lnTo>
                      <a:pt x="503" y="0"/>
                    </a:lnTo>
                    <a:lnTo>
                      <a:pt x="500" y="0"/>
                    </a:lnTo>
                    <a:lnTo>
                      <a:pt x="21" y="0"/>
                    </a:lnTo>
                    <a:lnTo>
                      <a:pt x="9" y="4"/>
                    </a:lnTo>
                    <a:lnTo>
                      <a:pt x="2" y="11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0" y="126"/>
                    </a:lnTo>
                    <a:lnTo>
                      <a:pt x="0" y="129"/>
                    </a:lnTo>
                    <a:lnTo>
                      <a:pt x="2" y="136"/>
                    </a:lnTo>
                    <a:lnTo>
                      <a:pt x="9" y="143"/>
                    </a:lnTo>
                    <a:lnTo>
                      <a:pt x="21" y="146"/>
                    </a:lnTo>
                    <a:lnTo>
                      <a:pt x="500" y="146"/>
                    </a:lnTo>
                    <a:lnTo>
                      <a:pt x="503" y="146"/>
                    </a:lnTo>
                    <a:lnTo>
                      <a:pt x="510" y="144"/>
                    </a:lnTo>
                    <a:lnTo>
                      <a:pt x="517" y="137"/>
                    </a:lnTo>
                    <a:lnTo>
                      <a:pt x="521" y="1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8" name="Freeform 51"/>
              <p:cNvSpPr>
                <a:spLocks/>
              </p:cNvSpPr>
              <p:nvPr/>
            </p:nvSpPr>
            <p:spPr bwMode="auto">
              <a:xfrm>
                <a:off x="609" y="3231"/>
                <a:ext cx="260" cy="73"/>
              </a:xfrm>
              <a:custGeom>
                <a:avLst/>
                <a:gdLst>
                  <a:gd name="T0" fmla="*/ 521 w 521"/>
                  <a:gd name="T1" fmla="*/ 124 h 145"/>
                  <a:gd name="T2" fmla="*/ 521 w 521"/>
                  <a:gd name="T3" fmla="*/ 21 h 145"/>
                  <a:gd name="T4" fmla="*/ 517 w 521"/>
                  <a:gd name="T5" fmla="*/ 9 h 145"/>
                  <a:gd name="T6" fmla="*/ 510 w 521"/>
                  <a:gd name="T7" fmla="*/ 2 h 145"/>
                  <a:gd name="T8" fmla="*/ 503 w 521"/>
                  <a:gd name="T9" fmla="*/ 0 h 145"/>
                  <a:gd name="T10" fmla="*/ 500 w 521"/>
                  <a:gd name="T11" fmla="*/ 0 h 145"/>
                  <a:gd name="T12" fmla="*/ 21 w 521"/>
                  <a:gd name="T13" fmla="*/ 0 h 145"/>
                  <a:gd name="T14" fmla="*/ 9 w 521"/>
                  <a:gd name="T15" fmla="*/ 3 h 145"/>
                  <a:gd name="T16" fmla="*/ 2 w 521"/>
                  <a:gd name="T17" fmla="*/ 10 h 145"/>
                  <a:gd name="T18" fmla="*/ 0 w 521"/>
                  <a:gd name="T19" fmla="*/ 17 h 145"/>
                  <a:gd name="T20" fmla="*/ 0 w 521"/>
                  <a:gd name="T21" fmla="*/ 21 h 145"/>
                  <a:gd name="T22" fmla="*/ 0 w 521"/>
                  <a:gd name="T23" fmla="*/ 124 h 145"/>
                  <a:gd name="T24" fmla="*/ 0 w 521"/>
                  <a:gd name="T25" fmla="*/ 128 h 145"/>
                  <a:gd name="T26" fmla="*/ 2 w 521"/>
                  <a:gd name="T27" fmla="*/ 135 h 145"/>
                  <a:gd name="T28" fmla="*/ 9 w 521"/>
                  <a:gd name="T29" fmla="*/ 142 h 145"/>
                  <a:gd name="T30" fmla="*/ 21 w 521"/>
                  <a:gd name="T31" fmla="*/ 145 h 145"/>
                  <a:gd name="T32" fmla="*/ 500 w 521"/>
                  <a:gd name="T33" fmla="*/ 145 h 145"/>
                  <a:gd name="T34" fmla="*/ 503 w 521"/>
                  <a:gd name="T35" fmla="*/ 145 h 145"/>
                  <a:gd name="T36" fmla="*/ 510 w 521"/>
                  <a:gd name="T37" fmla="*/ 143 h 145"/>
                  <a:gd name="T38" fmla="*/ 517 w 521"/>
                  <a:gd name="T39" fmla="*/ 136 h 145"/>
                  <a:gd name="T40" fmla="*/ 521 w 521"/>
                  <a:gd name="T41" fmla="*/ 124 h 14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1"/>
                  <a:gd name="T64" fmla="*/ 0 h 145"/>
                  <a:gd name="T65" fmla="*/ 521 w 521"/>
                  <a:gd name="T66" fmla="*/ 145 h 14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1" h="145">
                    <a:moveTo>
                      <a:pt x="521" y="124"/>
                    </a:moveTo>
                    <a:lnTo>
                      <a:pt x="521" y="21"/>
                    </a:lnTo>
                    <a:lnTo>
                      <a:pt x="517" y="9"/>
                    </a:lnTo>
                    <a:lnTo>
                      <a:pt x="510" y="2"/>
                    </a:lnTo>
                    <a:lnTo>
                      <a:pt x="503" y="0"/>
                    </a:lnTo>
                    <a:lnTo>
                      <a:pt x="500" y="0"/>
                    </a:lnTo>
                    <a:lnTo>
                      <a:pt x="21" y="0"/>
                    </a:lnTo>
                    <a:lnTo>
                      <a:pt x="9" y="3"/>
                    </a:lnTo>
                    <a:lnTo>
                      <a:pt x="2" y="10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0" y="124"/>
                    </a:lnTo>
                    <a:lnTo>
                      <a:pt x="0" y="128"/>
                    </a:lnTo>
                    <a:lnTo>
                      <a:pt x="2" y="135"/>
                    </a:lnTo>
                    <a:lnTo>
                      <a:pt x="9" y="142"/>
                    </a:lnTo>
                    <a:lnTo>
                      <a:pt x="21" y="145"/>
                    </a:lnTo>
                    <a:lnTo>
                      <a:pt x="500" y="145"/>
                    </a:lnTo>
                    <a:lnTo>
                      <a:pt x="503" y="145"/>
                    </a:lnTo>
                    <a:lnTo>
                      <a:pt x="510" y="143"/>
                    </a:lnTo>
                    <a:lnTo>
                      <a:pt x="517" y="136"/>
                    </a:lnTo>
                    <a:lnTo>
                      <a:pt x="521" y="1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29" name="Freeform 52"/>
              <p:cNvSpPr>
                <a:spLocks/>
              </p:cNvSpPr>
              <p:nvPr/>
            </p:nvSpPr>
            <p:spPr bwMode="auto">
              <a:xfrm>
                <a:off x="625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30" name="Rectangle 53"/>
              <p:cNvSpPr>
                <a:spLocks noChangeArrowheads="1"/>
              </p:cNvSpPr>
              <p:nvPr/>
            </p:nvSpPr>
            <p:spPr bwMode="auto">
              <a:xfrm>
                <a:off x="617" y="3137"/>
                <a:ext cx="16" cy="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31" name="Freeform 54"/>
              <p:cNvSpPr>
                <a:spLocks/>
              </p:cNvSpPr>
              <p:nvPr/>
            </p:nvSpPr>
            <p:spPr bwMode="auto">
              <a:xfrm>
                <a:off x="853" y="3137"/>
                <a:ext cx="1" cy="94"/>
              </a:xfrm>
              <a:custGeom>
                <a:avLst/>
                <a:gdLst>
                  <a:gd name="T0" fmla="*/ 0 w 1"/>
                  <a:gd name="T1" fmla="*/ 0 h 188"/>
                  <a:gd name="T2" fmla="*/ 0 w 1"/>
                  <a:gd name="T3" fmla="*/ 188 h 188"/>
                  <a:gd name="T4" fmla="*/ 0 w 1"/>
                  <a:gd name="T5" fmla="*/ 0 h 1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8"/>
                  <a:gd name="T11" fmla="*/ 1 w 1"/>
                  <a:gd name="T12" fmla="*/ 188 h 1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8">
                    <a:moveTo>
                      <a:pt x="0" y="0"/>
                    </a:moveTo>
                    <a:lnTo>
                      <a:pt x="0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32" name="Rectangle 55"/>
              <p:cNvSpPr>
                <a:spLocks noChangeArrowheads="1"/>
              </p:cNvSpPr>
              <p:nvPr/>
            </p:nvSpPr>
            <p:spPr bwMode="auto">
              <a:xfrm>
                <a:off x="845" y="3137"/>
                <a:ext cx="16" cy="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33" name="Freeform 56"/>
              <p:cNvSpPr>
                <a:spLocks/>
              </p:cNvSpPr>
              <p:nvPr/>
            </p:nvSpPr>
            <p:spPr bwMode="auto">
              <a:xfrm>
                <a:off x="625" y="3230"/>
                <a:ext cx="245" cy="58"/>
              </a:xfrm>
              <a:custGeom>
                <a:avLst/>
                <a:gdLst>
                  <a:gd name="T0" fmla="*/ 491 w 491"/>
                  <a:gd name="T1" fmla="*/ 100 h 116"/>
                  <a:gd name="T2" fmla="*/ 491 w 491"/>
                  <a:gd name="T3" fmla="*/ 17 h 116"/>
                  <a:gd name="T4" fmla="*/ 487 w 491"/>
                  <a:gd name="T5" fmla="*/ 7 h 116"/>
                  <a:gd name="T6" fmla="*/ 481 w 491"/>
                  <a:gd name="T7" fmla="*/ 2 h 116"/>
                  <a:gd name="T8" fmla="*/ 474 w 491"/>
                  <a:gd name="T9" fmla="*/ 0 h 116"/>
                  <a:gd name="T10" fmla="*/ 470 w 491"/>
                  <a:gd name="T11" fmla="*/ 0 h 116"/>
                  <a:gd name="T12" fmla="*/ 21 w 491"/>
                  <a:gd name="T13" fmla="*/ 0 h 116"/>
                  <a:gd name="T14" fmla="*/ 9 w 491"/>
                  <a:gd name="T15" fmla="*/ 2 h 116"/>
                  <a:gd name="T16" fmla="*/ 3 w 491"/>
                  <a:gd name="T17" fmla="*/ 8 h 116"/>
                  <a:gd name="T18" fmla="*/ 0 w 491"/>
                  <a:gd name="T19" fmla="*/ 15 h 116"/>
                  <a:gd name="T20" fmla="*/ 0 w 491"/>
                  <a:gd name="T21" fmla="*/ 17 h 116"/>
                  <a:gd name="T22" fmla="*/ 0 w 491"/>
                  <a:gd name="T23" fmla="*/ 100 h 116"/>
                  <a:gd name="T24" fmla="*/ 0 w 491"/>
                  <a:gd name="T25" fmla="*/ 102 h 116"/>
                  <a:gd name="T26" fmla="*/ 3 w 491"/>
                  <a:gd name="T27" fmla="*/ 108 h 116"/>
                  <a:gd name="T28" fmla="*/ 9 w 491"/>
                  <a:gd name="T29" fmla="*/ 114 h 116"/>
                  <a:gd name="T30" fmla="*/ 21 w 491"/>
                  <a:gd name="T31" fmla="*/ 116 h 116"/>
                  <a:gd name="T32" fmla="*/ 470 w 491"/>
                  <a:gd name="T33" fmla="*/ 116 h 116"/>
                  <a:gd name="T34" fmla="*/ 474 w 491"/>
                  <a:gd name="T35" fmla="*/ 116 h 116"/>
                  <a:gd name="T36" fmla="*/ 481 w 491"/>
                  <a:gd name="T37" fmla="*/ 114 h 116"/>
                  <a:gd name="T38" fmla="*/ 487 w 491"/>
                  <a:gd name="T39" fmla="*/ 109 h 116"/>
                  <a:gd name="T40" fmla="*/ 491 w 491"/>
                  <a:gd name="T41" fmla="*/ 100 h 11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91"/>
                  <a:gd name="T64" fmla="*/ 0 h 116"/>
                  <a:gd name="T65" fmla="*/ 491 w 491"/>
                  <a:gd name="T66" fmla="*/ 116 h 11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91" h="116">
                    <a:moveTo>
                      <a:pt x="491" y="100"/>
                    </a:moveTo>
                    <a:lnTo>
                      <a:pt x="491" y="17"/>
                    </a:lnTo>
                    <a:lnTo>
                      <a:pt x="487" y="7"/>
                    </a:lnTo>
                    <a:lnTo>
                      <a:pt x="481" y="2"/>
                    </a:lnTo>
                    <a:lnTo>
                      <a:pt x="474" y="0"/>
                    </a:lnTo>
                    <a:lnTo>
                      <a:pt x="470" y="0"/>
                    </a:lnTo>
                    <a:lnTo>
                      <a:pt x="21" y="0"/>
                    </a:ln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3" y="108"/>
                    </a:lnTo>
                    <a:lnTo>
                      <a:pt x="9" y="114"/>
                    </a:lnTo>
                    <a:lnTo>
                      <a:pt x="21" y="116"/>
                    </a:lnTo>
                    <a:lnTo>
                      <a:pt x="470" y="116"/>
                    </a:lnTo>
                    <a:lnTo>
                      <a:pt x="474" y="116"/>
                    </a:lnTo>
                    <a:lnTo>
                      <a:pt x="481" y="114"/>
                    </a:lnTo>
                    <a:lnTo>
                      <a:pt x="487" y="109"/>
                    </a:lnTo>
                    <a:lnTo>
                      <a:pt x="491" y="100"/>
                    </a:lnTo>
                    <a:close/>
                  </a:path>
                </a:pathLst>
              </a:custGeom>
              <a:solidFill>
                <a:srgbClr val="3F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34" name="Freeform 57"/>
              <p:cNvSpPr>
                <a:spLocks noEditPoints="1"/>
              </p:cNvSpPr>
              <p:nvPr/>
            </p:nvSpPr>
            <p:spPr bwMode="auto">
              <a:xfrm>
                <a:off x="601" y="3223"/>
                <a:ext cx="276" cy="89"/>
              </a:xfrm>
              <a:custGeom>
                <a:avLst/>
                <a:gdLst>
                  <a:gd name="T0" fmla="*/ 37 w 553"/>
                  <a:gd name="T1" fmla="*/ 0 h 177"/>
                  <a:gd name="T2" fmla="*/ 28 w 553"/>
                  <a:gd name="T3" fmla="*/ 1 h 177"/>
                  <a:gd name="T4" fmla="*/ 21 w 553"/>
                  <a:gd name="T5" fmla="*/ 2 h 177"/>
                  <a:gd name="T6" fmla="*/ 15 w 553"/>
                  <a:gd name="T7" fmla="*/ 6 h 177"/>
                  <a:gd name="T8" fmla="*/ 10 w 553"/>
                  <a:gd name="T9" fmla="*/ 9 h 177"/>
                  <a:gd name="T10" fmla="*/ 5 w 553"/>
                  <a:gd name="T11" fmla="*/ 17 h 177"/>
                  <a:gd name="T12" fmla="*/ 1 w 553"/>
                  <a:gd name="T13" fmla="*/ 25 h 177"/>
                  <a:gd name="T14" fmla="*/ 0 w 553"/>
                  <a:gd name="T15" fmla="*/ 32 h 177"/>
                  <a:gd name="T16" fmla="*/ 0 w 553"/>
                  <a:gd name="T17" fmla="*/ 37 h 177"/>
                  <a:gd name="T18" fmla="*/ 0 w 553"/>
                  <a:gd name="T19" fmla="*/ 140 h 177"/>
                  <a:gd name="T20" fmla="*/ 0 w 553"/>
                  <a:gd name="T21" fmla="*/ 144 h 177"/>
                  <a:gd name="T22" fmla="*/ 1 w 553"/>
                  <a:gd name="T23" fmla="*/ 151 h 177"/>
                  <a:gd name="T24" fmla="*/ 5 w 553"/>
                  <a:gd name="T25" fmla="*/ 159 h 177"/>
                  <a:gd name="T26" fmla="*/ 10 w 553"/>
                  <a:gd name="T27" fmla="*/ 167 h 177"/>
                  <a:gd name="T28" fmla="*/ 15 w 553"/>
                  <a:gd name="T29" fmla="*/ 170 h 177"/>
                  <a:gd name="T30" fmla="*/ 21 w 553"/>
                  <a:gd name="T31" fmla="*/ 174 h 177"/>
                  <a:gd name="T32" fmla="*/ 28 w 553"/>
                  <a:gd name="T33" fmla="*/ 176 h 177"/>
                  <a:gd name="T34" fmla="*/ 37 w 553"/>
                  <a:gd name="T35" fmla="*/ 177 h 177"/>
                  <a:gd name="T36" fmla="*/ 516 w 553"/>
                  <a:gd name="T37" fmla="*/ 177 h 177"/>
                  <a:gd name="T38" fmla="*/ 522 w 553"/>
                  <a:gd name="T39" fmla="*/ 177 h 177"/>
                  <a:gd name="T40" fmla="*/ 527 w 553"/>
                  <a:gd name="T41" fmla="*/ 175 h 177"/>
                  <a:gd name="T42" fmla="*/ 533 w 553"/>
                  <a:gd name="T43" fmla="*/ 173 h 177"/>
                  <a:gd name="T44" fmla="*/ 540 w 553"/>
                  <a:gd name="T45" fmla="*/ 169 h 177"/>
                  <a:gd name="T46" fmla="*/ 545 w 553"/>
                  <a:gd name="T47" fmla="*/ 164 h 177"/>
                  <a:gd name="T48" fmla="*/ 549 w 553"/>
                  <a:gd name="T49" fmla="*/ 158 h 177"/>
                  <a:gd name="T50" fmla="*/ 552 w 553"/>
                  <a:gd name="T51" fmla="*/ 150 h 177"/>
                  <a:gd name="T52" fmla="*/ 553 w 553"/>
                  <a:gd name="T53" fmla="*/ 140 h 177"/>
                  <a:gd name="T54" fmla="*/ 553 w 553"/>
                  <a:gd name="T55" fmla="*/ 37 h 177"/>
                  <a:gd name="T56" fmla="*/ 552 w 553"/>
                  <a:gd name="T57" fmla="*/ 28 h 177"/>
                  <a:gd name="T58" fmla="*/ 549 w 553"/>
                  <a:gd name="T59" fmla="*/ 19 h 177"/>
                  <a:gd name="T60" fmla="*/ 545 w 553"/>
                  <a:gd name="T61" fmla="*/ 13 h 177"/>
                  <a:gd name="T62" fmla="*/ 540 w 553"/>
                  <a:gd name="T63" fmla="*/ 8 h 177"/>
                  <a:gd name="T64" fmla="*/ 533 w 553"/>
                  <a:gd name="T65" fmla="*/ 4 h 177"/>
                  <a:gd name="T66" fmla="*/ 527 w 553"/>
                  <a:gd name="T67" fmla="*/ 2 h 177"/>
                  <a:gd name="T68" fmla="*/ 522 w 553"/>
                  <a:gd name="T69" fmla="*/ 0 h 177"/>
                  <a:gd name="T70" fmla="*/ 516 w 553"/>
                  <a:gd name="T71" fmla="*/ 0 h 177"/>
                  <a:gd name="T72" fmla="*/ 37 w 553"/>
                  <a:gd name="T73" fmla="*/ 0 h 177"/>
                  <a:gd name="T74" fmla="*/ 37 w 553"/>
                  <a:gd name="T75" fmla="*/ 145 h 177"/>
                  <a:gd name="T76" fmla="*/ 36 w 553"/>
                  <a:gd name="T77" fmla="*/ 145 h 177"/>
                  <a:gd name="T78" fmla="*/ 33 w 553"/>
                  <a:gd name="T79" fmla="*/ 144 h 177"/>
                  <a:gd name="T80" fmla="*/ 32 w 553"/>
                  <a:gd name="T81" fmla="*/ 143 h 177"/>
                  <a:gd name="T82" fmla="*/ 31 w 553"/>
                  <a:gd name="T83" fmla="*/ 140 h 177"/>
                  <a:gd name="T84" fmla="*/ 31 w 553"/>
                  <a:gd name="T85" fmla="*/ 37 h 177"/>
                  <a:gd name="T86" fmla="*/ 32 w 553"/>
                  <a:gd name="T87" fmla="*/ 33 h 177"/>
                  <a:gd name="T88" fmla="*/ 33 w 553"/>
                  <a:gd name="T89" fmla="*/ 32 h 177"/>
                  <a:gd name="T90" fmla="*/ 36 w 553"/>
                  <a:gd name="T91" fmla="*/ 31 h 177"/>
                  <a:gd name="T92" fmla="*/ 37 w 553"/>
                  <a:gd name="T93" fmla="*/ 31 h 177"/>
                  <a:gd name="T94" fmla="*/ 516 w 553"/>
                  <a:gd name="T95" fmla="*/ 31 h 177"/>
                  <a:gd name="T96" fmla="*/ 518 w 553"/>
                  <a:gd name="T97" fmla="*/ 32 h 177"/>
                  <a:gd name="T98" fmla="*/ 520 w 553"/>
                  <a:gd name="T99" fmla="*/ 33 h 177"/>
                  <a:gd name="T100" fmla="*/ 520 w 553"/>
                  <a:gd name="T101" fmla="*/ 36 h 177"/>
                  <a:gd name="T102" fmla="*/ 520 w 553"/>
                  <a:gd name="T103" fmla="*/ 37 h 177"/>
                  <a:gd name="T104" fmla="*/ 520 w 553"/>
                  <a:gd name="T105" fmla="*/ 140 h 177"/>
                  <a:gd name="T106" fmla="*/ 520 w 553"/>
                  <a:gd name="T107" fmla="*/ 141 h 177"/>
                  <a:gd name="T108" fmla="*/ 519 w 553"/>
                  <a:gd name="T109" fmla="*/ 144 h 177"/>
                  <a:gd name="T110" fmla="*/ 518 w 553"/>
                  <a:gd name="T111" fmla="*/ 145 h 177"/>
                  <a:gd name="T112" fmla="*/ 515 w 553"/>
                  <a:gd name="T113" fmla="*/ 145 h 177"/>
                  <a:gd name="T114" fmla="*/ 37 w 553"/>
                  <a:gd name="T115" fmla="*/ 145 h 17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53"/>
                  <a:gd name="T175" fmla="*/ 0 h 177"/>
                  <a:gd name="T176" fmla="*/ 553 w 553"/>
                  <a:gd name="T177" fmla="*/ 177 h 17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53" h="177">
                    <a:moveTo>
                      <a:pt x="37" y="0"/>
                    </a:moveTo>
                    <a:lnTo>
                      <a:pt x="28" y="1"/>
                    </a:lnTo>
                    <a:lnTo>
                      <a:pt x="21" y="2"/>
                    </a:lnTo>
                    <a:lnTo>
                      <a:pt x="15" y="6"/>
                    </a:lnTo>
                    <a:lnTo>
                      <a:pt x="10" y="9"/>
                    </a:lnTo>
                    <a:lnTo>
                      <a:pt x="5" y="17"/>
                    </a:lnTo>
                    <a:lnTo>
                      <a:pt x="1" y="25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0" y="140"/>
                    </a:lnTo>
                    <a:lnTo>
                      <a:pt x="0" y="144"/>
                    </a:lnTo>
                    <a:lnTo>
                      <a:pt x="1" y="151"/>
                    </a:lnTo>
                    <a:lnTo>
                      <a:pt x="5" y="159"/>
                    </a:lnTo>
                    <a:lnTo>
                      <a:pt x="10" y="167"/>
                    </a:lnTo>
                    <a:lnTo>
                      <a:pt x="15" y="170"/>
                    </a:lnTo>
                    <a:lnTo>
                      <a:pt x="21" y="174"/>
                    </a:lnTo>
                    <a:lnTo>
                      <a:pt x="28" y="176"/>
                    </a:lnTo>
                    <a:lnTo>
                      <a:pt x="37" y="177"/>
                    </a:lnTo>
                    <a:lnTo>
                      <a:pt x="516" y="177"/>
                    </a:lnTo>
                    <a:lnTo>
                      <a:pt x="522" y="177"/>
                    </a:lnTo>
                    <a:lnTo>
                      <a:pt x="527" y="175"/>
                    </a:lnTo>
                    <a:lnTo>
                      <a:pt x="533" y="173"/>
                    </a:lnTo>
                    <a:lnTo>
                      <a:pt x="540" y="169"/>
                    </a:lnTo>
                    <a:lnTo>
                      <a:pt x="545" y="164"/>
                    </a:lnTo>
                    <a:lnTo>
                      <a:pt x="549" y="158"/>
                    </a:lnTo>
                    <a:lnTo>
                      <a:pt x="552" y="150"/>
                    </a:lnTo>
                    <a:lnTo>
                      <a:pt x="553" y="140"/>
                    </a:lnTo>
                    <a:lnTo>
                      <a:pt x="553" y="37"/>
                    </a:lnTo>
                    <a:lnTo>
                      <a:pt x="552" y="28"/>
                    </a:lnTo>
                    <a:lnTo>
                      <a:pt x="549" y="19"/>
                    </a:lnTo>
                    <a:lnTo>
                      <a:pt x="545" y="13"/>
                    </a:lnTo>
                    <a:lnTo>
                      <a:pt x="540" y="8"/>
                    </a:lnTo>
                    <a:lnTo>
                      <a:pt x="533" y="4"/>
                    </a:lnTo>
                    <a:lnTo>
                      <a:pt x="527" y="2"/>
                    </a:lnTo>
                    <a:lnTo>
                      <a:pt x="522" y="0"/>
                    </a:lnTo>
                    <a:lnTo>
                      <a:pt x="516" y="0"/>
                    </a:lnTo>
                    <a:lnTo>
                      <a:pt x="37" y="0"/>
                    </a:lnTo>
                    <a:close/>
                    <a:moveTo>
                      <a:pt x="37" y="145"/>
                    </a:moveTo>
                    <a:lnTo>
                      <a:pt x="36" y="145"/>
                    </a:lnTo>
                    <a:lnTo>
                      <a:pt x="33" y="144"/>
                    </a:lnTo>
                    <a:lnTo>
                      <a:pt x="32" y="143"/>
                    </a:lnTo>
                    <a:lnTo>
                      <a:pt x="31" y="140"/>
                    </a:lnTo>
                    <a:lnTo>
                      <a:pt x="31" y="37"/>
                    </a:lnTo>
                    <a:lnTo>
                      <a:pt x="32" y="33"/>
                    </a:lnTo>
                    <a:lnTo>
                      <a:pt x="33" y="32"/>
                    </a:lnTo>
                    <a:lnTo>
                      <a:pt x="36" y="31"/>
                    </a:lnTo>
                    <a:lnTo>
                      <a:pt x="37" y="31"/>
                    </a:lnTo>
                    <a:lnTo>
                      <a:pt x="516" y="31"/>
                    </a:lnTo>
                    <a:lnTo>
                      <a:pt x="518" y="32"/>
                    </a:lnTo>
                    <a:lnTo>
                      <a:pt x="520" y="33"/>
                    </a:lnTo>
                    <a:lnTo>
                      <a:pt x="520" y="36"/>
                    </a:lnTo>
                    <a:lnTo>
                      <a:pt x="520" y="37"/>
                    </a:lnTo>
                    <a:lnTo>
                      <a:pt x="520" y="140"/>
                    </a:lnTo>
                    <a:lnTo>
                      <a:pt x="520" y="141"/>
                    </a:lnTo>
                    <a:lnTo>
                      <a:pt x="519" y="144"/>
                    </a:lnTo>
                    <a:lnTo>
                      <a:pt x="518" y="145"/>
                    </a:lnTo>
                    <a:lnTo>
                      <a:pt x="515" y="145"/>
                    </a:lnTo>
                    <a:lnTo>
                      <a:pt x="3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35" name="Freeform 58"/>
              <p:cNvSpPr>
                <a:spLocks/>
              </p:cNvSpPr>
              <p:nvPr/>
            </p:nvSpPr>
            <p:spPr bwMode="auto">
              <a:xfrm>
                <a:off x="625" y="3079"/>
                <a:ext cx="248" cy="60"/>
              </a:xfrm>
              <a:custGeom>
                <a:avLst/>
                <a:gdLst>
                  <a:gd name="T0" fmla="*/ 496 w 496"/>
                  <a:gd name="T1" fmla="*/ 103 h 120"/>
                  <a:gd name="T2" fmla="*/ 496 w 496"/>
                  <a:gd name="T3" fmla="*/ 17 h 120"/>
                  <a:gd name="T4" fmla="*/ 492 w 496"/>
                  <a:gd name="T5" fmla="*/ 7 h 120"/>
                  <a:gd name="T6" fmla="*/ 485 w 496"/>
                  <a:gd name="T7" fmla="*/ 2 h 120"/>
                  <a:gd name="T8" fmla="*/ 478 w 496"/>
                  <a:gd name="T9" fmla="*/ 0 h 120"/>
                  <a:gd name="T10" fmla="*/ 475 w 496"/>
                  <a:gd name="T11" fmla="*/ 0 h 120"/>
                  <a:gd name="T12" fmla="*/ 22 w 496"/>
                  <a:gd name="T13" fmla="*/ 0 h 120"/>
                  <a:gd name="T14" fmla="*/ 9 w 496"/>
                  <a:gd name="T15" fmla="*/ 2 h 120"/>
                  <a:gd name="T16" fmla="*/ 3 w 496"/>
                  <a:gd name="T17" fmla="*/ 8 h 120"/>
                  <a:gd name="T18" fmla="*/ 0 w 496"/>
                  <a:gd name="T19" fmla="*/ 15 h 120"/>
                  <a:gd name="T20" fmla="*/ 0 w 496"/>
                  <a:gd name="T21" fmla="*/ 17 h 120"/>
                  <a:gd name="T22" fmla="*/ 0 w 496"/>
                  <a:gd name="T23" fmla="*/ 103 h 120"/>
                  <a:gd name="T24" fmla="*/ 0 w 496"/>
                  <a:gd name="T25" fmla="*/ 105 h 120"/>
                  <a:gd name="T26" fmla="*/ 3 w 496"/>
                  <a:gd name="T27" fmla="*/ 111 h 120"/>
                  <a:gd name="T28" fmla="*/ 9 w 496"/>
                  <a:gd name="T29" fmla="*/ 118 h 120"/>
                  <a:gd name="T30" fmla="*/ 22 w 496"/>
                  <a:gd name="T31" fmla="*/ 120 h 120"/>
                  <a:gd name="T32" fmla="*/ 475 w 496"/>
                  <a:gd name="T33" fmla="*/ 120 h 120"/>
                  <a:gd name="T34" fmla="*/ 478 w 496"/>
                  <a:gd name="T35" fmla="*/ 120 h 120"/>
                  <a:gd name="T36" fmla="*/ 485 w 496"/>
                  <a:gd name="T37" fmla="*/ 118 h 120"/>
                  <a:gd name="T38" fmla="*/ 492 w 496"/>
                  <a:gd name="T39" fmla="*/ 113 h 120"/>
                  <a:gd name="T40" fmla="*/ 496 w 496"/>
                  <a:gd name="T41" fmla="*/ 103 h 12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96"/>
                  <a:gd name="T64" fmla="*/ 0 h 120"/>
                  <a:gd name="T65" fmla="*/ 496 w 496"/>
                  <a:gd name="T66" fmla="*/ 120 h 12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96" h="120">
                    <a:moveTo>
                      <a:pt x="496" y="103"/>
                    </a:moveTo>
                    <a:lnTo>
                      <a:pt x="496" y="17"/>
                    </a:lnTo>
                    <a:lnTo>
                      <a:pt x="492" y="7"/>
                    </a:lnTo>
                    <a:lnTo>
                      <a:pt x="485" y="2"/>
                    </a:lnTo>
                    <a:lnTo>
                      <a:pt x="478" y="0"/>
                    </a:lnTo>
                    <a:lnTo>
                      <a:pt x="475" y="0"/>
                    </a:lnTo>
                    <a:lnTo>
                      <a:pt x="22" y="0"/>
                    </a:ln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03"/>
                    </a:lnTo>
                    <a:lnTo>
                      <a:pt x="0" y="105"/>
                    </a:lnTo>
                    <a:lnTo>
                      <a:pt x="3" y="111"/>
                    </a:lnTo>
                    <a:lnTo>
                      <a:pt x="9" y="118"/>
                    </a:lnTo>
                    <a:lnTo>
                      <a:pt x="22" y="120"/>
                    </a:lnTo>
                    <a:lnTo>
                      <a:pt x="475" y="120"/>
                    </a:lnTo>
                    <a:lnTo>
                      <a:pt x="478" y="120"/>
                    </a:lnTo>
                    <a:lnTo>
                      <a:pt x="485" y="118"/>
                    </a:lnTo>
                    <a:lnTo>
                      <a:pt x="492" y="113"/>
                    </a:lnTo>
                    <a:lnTo>
                      <a:pt x="496" y="103"/>
                    </a:lnTo>
                    <a:close/>
                  </a:path>
                </a:pathLst>
              </a:custGeom>
              <a:solidFill>
                <a:srgbClr val="3F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  <p:sp>
            <p:nvSpPr>
              <p:cNvPr id="36" name="Freeform 59"/>
              <p:cNvSpPr>
                <a:spLocks noEditPoints="1"/>
              </p:cNvSpPr>
              <p:nvPr/>
            </p:nvSpPr>
            <p:spPr bwMode="auto">
              <a:xfrm>
                <a:off x="601" y="3056"/>
                <a:ext cx="276" cy="89"/>
              </a:xfrm>
              <a:custGeom>
                <a:avLst/>
                <a:gdLst>
                  <a:gd name="T0" fmla="*/ 37 w 553"/>
                  <a:gd name="T1" fmla="*/ 0 h 178"/>
                  <a:gd name="T2" fmla="*/ 28 w 553"/>
                  <a:gd name="T3" fmla="*/ 1 h 178"/>
                  <a:gd name="T4" fmla="*/ 21 w 553"/>
                  <a:gd name="T5" fmla="*/ 3 h 178"/>
                  <a:gd name="T6" fmla="*/ 15 w 553"/>
                  <a:gd name="T7" fmla="*/ 7 h 178"/>
                  <a:gd name="T8" fmla="*/ 10 w 553"/>
                  <a:gd name="T9" fmla="*/ 10 h 178"/>
                  <a:gd name="T10" fmla="*/ 5 w 553"/>
                  <a:gd name="T11" fmla="*/ 18 h 178"/>
                  <a:gd name="T12" fmla="*/ 1 w 553"/>
                  <a:gd name="T13" fmla="*/ 27 h 178"/>
                  <a:gd name="T14" fmla="*/ 0 w 553"/>
                  <a:gd name="T15" fmla="*/ 33 h 178"/>
                  <a:gd name="T16" fmla="*/ 0 w 553"/>
                  <a:gd name="T17" fmla="*/ 37 h 178"/>
                  <a:gd name="T18" fmla="*/ 0 w 553"/>
                  <a:gd name="T19" fmla="*/ 142 h 178"/>
                  <a:gd name="T20" fmla="*/ 0 w 553"/>
                  <a:gd name="T21" fmla="*/ 145 h 178"/>
                  <a:gd name="T22" fmla="*/ 1 w 553"/>
                  <a:gd name="T23" fmla="*/ 152 h 178"/>
                  <a:gd name="T24" fmla="*/ 5 w 553"/>
                  <a:gd name="T25" fmla="*/ 160 h 178"/>
                  <a:gd name="T26" fmla="*/ 10 w 553"/>
                  <a:gd name="T27" fmla="*/ 168 h 178"/>
                  <a:gd name="T28" fmla="*/ 15 w 553"/>
                  <a:gd name="T29" fmla="*/ 172 h 178"/>
                  <a:gd name="T30" fmla="*/ 21 w 553"/>
                  <a:gd name="T31" fmla="*/ 175 h 178"/>
                  <a:gd name="T32" fmla="*/ 28 w 553"/>
                  <a:gd name="T33" fmla="*/ 177 h 178"/>
                  <a:gd name="T34" fmla="*/ 37 w 553"/>
                  <a:gd name="T35" fmla="*/ 178 h 178"/>
                  <a:gd name="T36" fmla="*/ 516 w 553"/>
                  <a:gd name="T37" fmla="*/ 178 h 178"/>
                  <a:gd name="T38" fmla="*/ 522 w 553"/>
                  <a:gd name="T39" fmla="*/ 178 h 178"/>
                  <a:gd name="T40" fmla="*/ 527 w 553"/>
                  <a:gd name="T41" fmla="*/ 176 h 178"/>
                  <a:gd name="T42" fmla="*/ 533 w 553"/>
                  <a:gd name="T43" fmla="*/ 174 h 178"/>
                  <a:gd name="T44" fmla="*/ 540 w 553"/>
                  <a:gd name="T45" fmla="*/ 170 h 178"/>
                  <a:gd name="T46" fmla="*/ 545 w 553"/>
                  <a:gd name="T47" fmla="*/ 165 h 178"/>
                  <a:gd name="T48" fmla="*/ 549 w 553"/>
                  <a:gd name="T49" fmla="*/ 159 h 178"/>
                  <a:gd name="T50" fmla="*/ 552 w 553"/>
                  <a:gd name="T51" fmla="*/ 151 h 178"/>
                  <a:gd name="T52" fmla="*/ 553 w 553"/>
                  <a:gd name="T53" fmla="*/ 142 h 178"/>
                  <a:gd name="T54" fmla="*/ 553 w 553"/>
                  <a:gd name="T55" fmla="*/ 37 h 178"/>
                  <a:gd name="T56" fmla="*/ 552 w 553"/>
                  <a:gd name="T57" fmla="*/ 28 h 178"/>
                  <a:gd name="T58" fmla="*/ 549 w 553"/>
                  <a:gd name="T59" fmla="*/ 20 h 178"/>
                  <a:gd name="T60" fmla="*/ 545 w 553"/>
                  <a:gd name="T61" fmla="*/ 14 h 178"/>
                  <a:gd name="T62" fmla="*/ 540 w 553"/>
                  <a:gd name="T63" fmla="*/ 8 h 178"/>
                  <a:gd name="T64" fmla="*/ 533 w 553"/>
                  <a:gd name="T65" fmla="*/ 5 h 178"/>
                  <a:gd name="T66" fmla="*/ 527 w 553"/>
                  <a:gd name="T67" fmla="*/ 2 h 178"/>
                  <a:gd name="T68" fmla="*/ 522 w 553"/>
                  <a:gd name="T69" fmla="*/ 0 h 178"/>
                  <a:gd name="T70" fmla="*/ 516 w 553"/>
                  <a:gd name="T71" fmla="*/ 0 h 178"/>
                  <a:gd name="T72" fmla="*/ 37 w 553"/>
                  <a:gd name="T73" fmla="*/ 0 h 178"/>
                  <a:gd name="T74" fmla="*/ 37 w 553"/>
                  <a:gd name="T75" fmla="*/ 146 h 178"/>
                  <a:gd name="T76" fmla="*/ 36 w 553"/>
                  <a:gd name="T77" fmla="*/ 146 h 178"/>
                  <a:gd name="T78" fmla="*/ 33 w 553"/>
                  <a:gd name="T79" fmla="*/ 145 h 178"/>
                  <a:gd name="T80" fmla="*/ 32 w 553"/>
                  <a:gd name="T81" fmla="*/ 144 h 178"/>
                  <a:gd name="T82" fmla="*/ 31 w 553"/>
                  <a:gd name="T83" fmla="*/ 140 h 178"/>
                  <a:gd name="T84" fmla="*/ 31 w 553"/>
                  <a:gd name="T85" fmla="*/ 37 h 178"/>
                  <a:gd name="T86" fmla="*/ 32 w 553"/>
                  <a:gd name="T87" fmla="*/ 35 h 178"/>
                  <a:gd name="T88" fmla="*/ 33 w 553"/>
                  <a:gd name="T89" fmla="*/ 32 h 178"/>
                  <a:gd name="T90" fmla="*/ 36 w 553"/>
                  <a:gd name="T91" fmla="*/ 32 h 178"/>
                  <a:gd name="T92" fmla="*/ 37 w 553"/>
                  <a:gd name="T93" fmla="*/ 32 h 178"/>
                  <a:gd name="T94" fmla="*/ 516 w 553"/>
                  <a:gd name="T95" fmla="*/ 32 h 178"/>
                  <a:gd name="T96" fmla="*/ 518 w 553"/>
                  <a:gd name="T97" fmla="*/ 32 h 178"/>
                  <a:gd name="T98" fmla="*/ 520 w 553"/>
                  <a:gd name="T99" fmla="*/ 33 h 178"/>
                  <a:gd name="T100" fmla="*/ 520 w 553"/>
                  <a:gd name="T101" fmla="*/ 36 h 178"/>
                  <a:gd name="T102" fmla="*/ 520 w 553"/>
                  <a:gd name="T103" fmla="*/ 37 h 178"/>
                  <a:gd name="T104" fmla="*/ 520 w 553"/>
                  <a:gd name="T105" fmla="*/ 142 h 178"/>
                  <a:gd name="T106" fmla="*/ 520 w 553"/>
                  <a:gd name="T107" fmla="*/ 143 h 178"/>
                  <a:gd name="T108" fmla="*/ 519 w 553"/>
                  <a:gd name="T109" fmla="*/ 145 h 178"/>
                  <a:gd name="T110" fmla="*/ 518 w 553"/>
                  <a:gd name="T111" fmla="*/ 146 h 178"/>
                  <a:gd name="T112" fmla="*/ 515 w 553"/>
                  <a:gd name="T113" fmla="*/ 146 h 178"/>
                  <a:gd name="T114" fmla="*/ 37 w 553"/>
                  <a:gd name="T115" fmla="*/ 146 h 17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53"/>
                  <a:gd name="T175" fmla="*/ 0 h 178"/>
                  <a:gd name="T176" fmla="*/ 553 w 553"/>
                  <a:gd name="T177" fmla="*/ 178 h 17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53" h="178">
                    <a:moveTo>
                      <a:pt x="37" y="0"/>
                    </a:moveTo>
                    <a:lnTo>
                      <a:pt x="28" y="1"/>
                    </a:lnTo>
                    <a:lnTo>
                      <a:pt x="21" y="3"/>
                    </a:lnTo>
                    <a:lnTo>
                      <a:pt x="15" y="7"/>
                    </a:lnTo>
                    <a:lnTo>
                      <a:pt x="10" y="10"/>
                    </a:lnTo>
                    <a:lnTo>
                      <a:pt x="5" y="18"/>
                    </a:lnTo>
                    <a:lnTo>
                      <a:pt x="1" y="27"/>
                    </a:lnTo>
                    <a:lnTo>
                      <a:pt x="0" y="33"/>
                    </a:lnTo>
                    <a:lnTo>
                      <a:pt x="0" y="37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1" y="152"/>
                    </a:lnTo>
                    <a:lnTo>
                      <a:pt x="5" y="160"/>
                    </a:lnTo>
                    <a:lnTo>
                      <a:pt x="10" y="168"/>
                    </a:lnTo>
                    <a:lnTo>
                      <a:pt x="15" y="172"/>
                    </a:lnTo>
                    <a:lnTo>
                      <a:pt x="21" y="175"/>
                    </a:lnTo>
                    <a:lnTo>
                      <a:pt x="28" y="177"/>
                    </a:lnTo>
                    <a:lnTo>
                      <a:pt x="37" y="178"/>
                    </a:lnTo>
                    <a:lnTo>
                      <a:pt x="516" y="178"/>
                    </a:lnTo>
                    <a:lnTo>
                      <a:pt x="522" y="178"/>
                    </a:lnTo>
                    <a:lnTo>
                      <a:pt x="527" y="176"/>
                    </a:lnTo>
                    <a:lnTo>
                      <a:pt x="533" y="174"/>
                    </a:lnTo>
                    <a:lnTo>
                      <a:pt x="540" y="170"/>
                    </a:lnTo>
                    <a:lnTo>
                      <a:pt x="545" y="165"/>
                    </a:lnTo>
                    <a:lnTo>
                      <a:pt x="549" y="159"/>
                    </a:lnTo>
                    <a:lnTo>
                      <a:pt x="552" y="151"/>
                    </a:lnTo>
                    <a:lnTo>
                      <a:pt x="553" y="142"/>
                    </a:lnTo>
                    <a:lnTo>
                      <a:pt x="553" y="37"/>
                    </a:lnTo>
                    <a:lnTo>
                      <a:pt x="552" y="28"/>
                    </a:lnTo>
                    <a:lnTo>
                      <a:pt x="549" y="20"/>
                    </a:lnTo>
                    <a:lnTo>
                      <a:pt x="545" y="14"/>
                    </a:lnTo>
                    <a:lnTo>
                      <a:pt x="540" y="8"/>
                    </a:lnTo>
                    <a:lnTo>
                      <a:pt x="533" y="5"/>
                    </a:lnTo>
                    <a:lnTo>
                      <a:pt x="527" y="2"/>
                    </a:lnTo>
                    <a:lnTo>
                      <a:pt x="522" y="0"/>
                    </a:lnTo>
                    <a:lnTo>
                      <a:pt x="516" y="0"/>
                    </a:lnTo>
                    <a:lnTo>
                      <a:pt x="37" y="0"/>
                    </a:lnTo>
                    <a:close/>
                    <a:moveTo>
                      <a:pt x="37" y="146"/>
                    </a:moveTo>
                    <a:lnTo>
                      <a:pt x="36" y="146"/>
                    </a:lnTo>
                    <a:lnTo>
                      <a:pt x="33" y="145"/>
                    </a:lnTo>
                    <a:lnTo>
                      <a:pt x="32" y="144"/>
                    </a:lnTo>
                    <a:lnTo>
                      <a:pt x="31" y="140"/>
                    </a:lnTo>
                    <a:lnTo>
                      <a:pt x="31" y="37"/>
                    </a:lnTo>
                    <a:lnTo>
                      <a:pt x="32" y="35"/>
                    </a:lnTo>
                    <a:lnTo>
                      <a:pt x="33" y="32"/>
                    </a:lnTo>
                    <a:lnTo>
                      <a:pt x="36" y="32"/>
                    </a:lnTo>
                    <a:lnTo>
                      <a:pt x="37" y="32"/>
                    </a:lnTo>
                    <a:lnTo>
                      <a:pt x="516" y="32"/>
                    </a:lnTo>
                    <a:lnTo>
                      <a:pt x="518" y="32"/>
                    </a:lnTo>
                    <a:lnTo>
                      <a:pt x="520" y="33"/>
                    </a:lnTo>
                    <a:lnTo>
                      <a:pt x="520" y="36"/>
                    </a:lnTo>
                    <a:lnTo>
                      <a:pt x="520" y="37"/>
                    </a:lnTo>
                    <a:lnTo>
                      <a:pt x="520" y="142"/>
                    </a:lnTo>
                    <a:lnTo>
                      <a:pt x="520" y="143"/>
                    </a:lnTo>
                    <a:lnTo>
                      <a:pt x="519" y="145"/>
                    </a:lnTo>
                    <a:lnTo>
                      <a:pt x="518" y="146"/>
                    </a:lnTo>
                    <a:lnTo>
                      <a:pt x="515" y="146"/>
                    </a:lnTo>
                    <a:lnTo>
                      <a:pt x="37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>
                  <a:latin typeface="Constantia" pitchFamily="18" charset="0"/>
                </a:endParaRPr>
              </a:p>
            </p:txBody>
          </p:sp>
        </p:grpSp>
      </p:grpSp>
      <p:cxnSp>
        <p:nvCxnSpPr>
          <p:cNvPr id="77" name="Connecteur droit 76"/>
          <p:cNvCxnSpPr/>
          <p:nvPr/>
        </p:nvCxnSpPr>
        <p:spPr>
          <a:xfrm flipV="1">
            <a:off x="3143264" y="2011759"/>
            <a:ext cx="928688" cy="1588"/>
          </a:xfrm>
          <a:prstGeom prst="line">
            <a:avLst/>
          </a:prstGeom>
          <a:ln>
            <a:headEnd type="oval" w="lg" len="lg"/>
            <a:tailEnd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8" name="Rectangle à coins arrondis 77"/>
          <p:cNvSpPr/>
          <p:nvPr/>
        </p:nvSpPr>
        <p:spPr>
          <a:xfrm>
            <a:off x="7858158" y="1513280"/>
            <a:ext cx="1285884" cy="928694"/>
          </a:xfrm>
          <a:prstGeom prst="roundRect">
            <a:avLst/>
          </a:prstGeom>
        </p:spPr>
        <p:style>
          <a:lnRef idx="1">
            <a:schemeClr val="accent2"/>
          </a:lnRef>
          <a:fillRef idx="1002">
            <a:schemeClr val="l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VOMS</a:t>
            </a:r>
          </a:p>
        </p:txBody>
      </p:sp>
      <p:cxnSp>
        <p:nvCxnSpPr>
          <p:cNvPr id="79" name="Connecteur en angle 78"/>
          <p:cNvCxnSpPr/>
          <p:nvPr/>
        </p:nvCxnSpPr>
        <p:spPr>
          <a:xfrm rot="16200000" flipH="1" flipV="1">
            <a:off x="5857889" y="-629841"/>
            <a:ext cx="500063" cy="4786313"/>
          </a:xfrm>
          <a:prstGeom prst="bentConnector4">
            <a:avLst>
              <a:gd name="adj1" fmla="val -45714"/>
              <a:gd name="adj2" fmla="val 10026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0" name="Picture 2" descr="C:\Users\jerome\AppData\Local\Microsoft\Windows\Temporary Internet Files\Content.IE5\0NOG9E3Z\MCj0432614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52" y="941784"/>
            <a:ext cx="6286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" name="Object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77699337"/>
              </p:ext>
            </p:extLst>
          </p:nvPr>
        </p:nvGraphicFramePr>
        <p:xfrm>
          <a:off x="857264" y="2441972"/>
          <a:ext cx="7397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Visio" r:id="rId4" imgW="593574" imgH="773847" progId="">
                  <p:embed/>
                </p:oleObj>
              </mc:Choice>
              <mc:Fallback>
                <p:oleObj name="Visio" r:id="rId4" imgW="593574" imgH="773847" progId="">
                  <p:embed/>
                  <p:pic>
                    <p:nvPicPr>
                      <p:cNvPr id="0" name="Picture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64" y="2441972"/>
                        <a:ext cx="7397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Connecteur droit avec flèche 81"/>
          <p:cNvCxnSpPr/>
          <p:nvPr/>
        </p:nvCxnSpPr>
        <p:spPr>
          <a:xfrm flipV="1">
            <a:off x="1643077" y="2013347"/>
            <a:ext cx="1428750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>
            <a:off x="1643077" y="3084909"/>
            <a:ext cx="1428750" cy="357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1643077" y="3299222"/>
            <a:ext cx="1428750" cy="785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>
            <a:off x="1643077" y="3513534"/>
            <a:ext cx="142875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6" name="Group 35"/>
          <p:cNvGrpSpPr>
            <a:grpSpLocks noChangeAspect="1"/>
          </p:cNvGrpSpPr>
          <p:nvPr/>
        </p:nvGrpSpPr>
        <p:grpSpPr bwMode="auto">
          <a:xfrm>
            <a:off x="3509977" y="1568847"/>
            <a:ext cx="417512" cy="668337"/>
            <a:chOff x="585" y="2835"/>
            <a:chExt cx="308" cy="493"/>
          </a:xfrm>
        </p:grpSpPr>
        <p:sp>
          <p:nvSpPr>
            <p:cNvPr id="87" name="Freeform 39"/>
            <p:cNvSpPr>
              <a:spLocks/>
            </p:cNvSpPr>
            <p:nvPr/>
          </p:nvSpPr>
          <p:spPr bwMode="auto">
            <a:xfrm>
              <a:off x="619" y="2835"/>
              <a:ext cx="241" cy="262"/>
            </a:xfrm>
            <a:custGeom>
              <a:avLst/>
              <a:gdLst>
                <a:gd name="T0" fmla="*/ 0 w 480"/>
                <a:gd name="T1" fmla="*/ 524 h 524"/>
                <a:gd name="T2" fmla="*/ 174 w 480"/>
                <a:gd name="T3" fmla="*/ 478 h 524"/>
                <a:gd name="T4" fmla="*/ 174 w 480"/>
                <a:gd name="T5" fmla="*/ 287 h 524"/>
                <a:gd name="T6" fmla="*/ 174 w 480"/>
                <a:gd name="T7" fmla="*/ 238 h 524"/>
                <a:gd name="T8" fmla="*/ 178 w 480"/>
                <a:gd name="T9" fmla="*/ 215 h 524"/>
                <a:gd name="T10" fmla="*/ 187 w 480"/>
                <a:gd name="T11" fmla="*/ 197 h 524"/>
                <a:gd name="T12" fmla="*/ 196 w 480"/>
                <a:gd name="T13" fmla="*/ 186 h 524"/>
                <a:gd name="T14" fmla="*/ 208 w 480"/>
                <a:gd name="T15" fmla="*/ 178 h 524"/>
                <a:gd name="T16" fmla="*/ 227 w 480"/>
                <a:gd name="T17" fmla="*/ 175 h 524"/>
                <a:gd name="T18" fmla="*/ 252 w 480"/>
                <a:gd name="T19" fmla="*/ 175 h 524"/>
                <a:gd name="T20" fmla="*/ 272 w 480"/>
                <a:gd name="T21" fmla="*/ 178 h 524"/>
                <a:gd name="T22" fmla="*/ 284 w 480"/>
                <a:gd name="T23" fmla="*/ 186 h 524"/>
                <a:gd name="T24" fmla="*/ 292 w 480"/>
                <a:gd name="T25" fmla="*/ 197 h 524"/>
                <a:gd name="T26" fmla="*/ 302 w 480"/>
                <a:gd name="T27" fmla="*/ 215 h 524"/>
                <a:gd name="T28" fmla="*/ 306 w 480"/>
                <a:gd name="T29" fmla="*/ 237 h 524"/>
                <a:gd name="T30" fmla="*/ 306 w 480"/>
                <a:gd name="T31" fmla="*/ 260 h 524"/>
                <a:gd name="T32" fmla="*/ 306 w 480"/>
                <a:gd name="T33" fmla="*/ 337 h 524"/>
                <a:gd name="T34" fmla="*/ 306 w 480"/>
                <a:gd name="T35" fmla="*/ 356 h 524"/>
                <a:gd name="T36" fmla="*/ 313 w 480"/>
                <a:gd name="T37" fmla="*/ 389 h 524"/>
                <a:gd name="T38" fmla="*/ 331 w 480"/>
                <a:gd name="T39" fmla="*/ 416 h 524"/>
                <a:gd name="T40" fmla="*/ 359 w 480"/>
                <a:gd name="T41" fmla="*/ 433 h 524"/>
                <a:gd name="T42" fmla="*/ 392 w 480"/>
                <a:gd name="T43" fmla="*/ 440 h 524"/>
                <a:gd name="T44" fmla="*/ 426 w 480"/>
                <a:gd name="T45" fmla="*/ 434 h 524"/>
                <a:gd name="T46" fmla="*/ 454 w 480"/>
                <a:gd name="T47" fmla="*/ 417 h 524"/>
                <a:gd name="T48" fmla="*/ 473 w 480"/>
                <a:gd name="T49" fmla="*/ 389 h 524"/>
                <a:gd name="T50" fmla="*/ 480 w 480"/>
                <a:gd name="T51" fmla="*/ 356 h 524"/>
                <a:gd name="T52" fmla="*/ 480 w 480"/>
                <a:gd name="T53" fmla="*/ 241 h 524"/>
                <a:gd name="T54" fmla="*/ 477 w 480"/>
                <a:gd name="T55" fmla="*/ 203 h 524"/>
                <a:gd name="T56" fmla="*/ 467 w 480"/>
                <a:gd name="T57" fmla="*/ 162 h 524"/>
                <a:gd name="T58" fmla="*/ 450 w 480"/>
                <a:gd name="T59" fmla="*/ 122 h 524"/>
                <a:gd name="T60" fmla="*/ 426 w 480"/>
                <a:gd name="T61" fmla="*/ 84 h 524"/>
                <a:gd name="T62" fmla="*/ 394 w 480"/>
                <a:gd name="T63" fmla="*/ 51 h 524"/>
                <a:gd name="T64" fmla="*/ 352 w 480"/>
                <a:gd name="T65" fmla="*/ 24 h 524"/>
                <a:gd name="T66" fmla="*/ 300 w 480"/>
                <a:gd name="T67" fmla="*/ 7 h 524"/>
                <a:gd name="T68" fmla="*/ 239 w 480"/>
                <a:gd name="T69" fmla="*/ 0 h 524"/>
                <a:gd name="T70" fmla="*/ 178 w 480"/>
                <a:gd name="T71" fmla="*/ 7 h 524"/>
                <a:gd name="T72" fmla="*/ 128 w 480"/>
                <a:gd name="T73" fmla="*/ 24 h 524"/>
                <a:gd name="T74" fmla="*/ 86 w 480"/>
                <a:gd name="T75" fmla="*/ 51 h 524"/>
                <a:gd name="T76" fmla="*/ 54 w 480"/>
                <a:gd name="T77" fmla="*/ 84 h 524"/>
                <a:gd name="T78" fmla="*/ 29 w 480"/>
                <a:gd name="T79" fmla="*/ 122 h 524"/>
                <a:gd name="T80" fmla="*/ 12 w 480"/>
                <a:gd name="T81" fmla="*/ 162 h 524"/>
                <a:gd name="T82" fmla="*/ 3 w 480"/>
                <a:gd name="T83" fmla="*/ 203 h 524"/>
                <a:gd name="T84" fmla="*/ 0 w 480"/>
                <a:gd name="T85" fmla="*/ 241 h 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80"/>
                <a:gd name="T130" fmla="*/ 0 h 524"/>
                <a:gd name="T131" fmla="*/ 480 w 480"/>
                <a:gd name="T132" fmla="*/ 524 h 5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80" h="524">
                  <a:moveTo>
                    <a:pt x="0" y="241"/>
                  </a:moveTo>
                  <a:lnTo>
                    <a:pt x="0" y="524"/>
                  </a:lnTo>
                  <a:lnTo>
                    <a:pt x="174" y="521"/>
                  </a:lnTo>
                  <a:lnTo>
                    <a:pt x="174" y="478"/>
                  </a:lnTo>
                  <a:lnTo>
                    <a:pt x="174" y="382"/>
                  </a:lnTo>
                  <a:lnTo>
                    <a:pt x="174" y="287"/>
                  </a:lnTo>
                  <a:lnTo>
                    <a:pt x="174" y="242"/>
                  </a:lnTo>
                  <a:lnTo>
                    <a:pt x="174" y="238"/>
                  </a:lnTo>
                  <a:lnTo>
                    <a:pt x="175" y="228"/>
                  </a:lnTo>
                  <a:lnTo>
                    <a:pt x="178" y="215"/>
                  </a:lnTo>
                  <a:lnTo>
                    <a:pt x="184" y="201"/>
                  </a:lnTo>
                  <a:lnTo>
                    <a:pt x="187" y="197"/>
                  </a:lnTo>
                  <a:lnTo>
                    <a:pt x="191" y="191"/>
                  </a:lnTo>
                  <a:lnTo>
                    <a:pt x="196" y="186"/>
                  </a:lnTo>
                  <a:lnTo>
                    <a:pt x="201" y="182"/>
                  </a:lnTo>
                  <a:lnTo>
                    <a:pt x="208" y="178"/>
                  </a:lnTo>
                  <a:lnTo>
                    <a:pt x="216" y="176"/>
                  </a:lnTo>
                  <a:lnTo>
                    <a:pt x="227" y="175"/>
                  </a:lnTo>
                  <a:lnTo>
                    <a:pt x="239" y="174"/>
                  </a:lnTo>
                  <a:lnTo>
                    <a:pt x="252" y="175"/>
                  </a:lnTo>
                  <a:lnTo>
                    <a:pt x="262" y="176"/>
                  </a:lnTo>
                  <a:lnTo>
                    <a:pt x="272" y="178"/>
                  </a:lnTo>
                  <a:lnTo>
                    <a:pt x="278" y="182"/>
                  </a:lnTo>
                  <a:lnTo>
                    <a:pt x="284" y="186"/>
                  </a:lnTo>
                  <a:lnTo>
                    <a:pt x="289" y="191"/>
                  </a:lnTo>
                  <a:lnTo>
                    <a:pt x="292" y="197"/>
                  </a:lnTo>
                  <a:lnTo>
                    <a:pt x="296" y="201"/>
                  </a:lnTo>
                  <a:lnTo>
                    <a:pt x="302" y="215"/>
                  </a:lnTo>
                  <a:lnTo>
                    <a:pt x="305" y="228"/>
                  </a:lnTo>
                  <a:lnTo>
                    <a:pt x="306" y="237"/>
                  </a:lnTo>
                  <a:lnTo>
                    <a:pt x="306" y="242"/>
                  </a:lnTo>
                  <a:lnTo>
                    <a:pt x="306" y="260"/>
                  </a:lnTo>
                  <a:lnTo>
                    <a:pt x="306" y="299"/>
                  </a:lnTo>
                  <a:lnTo>
                    <a:pt x="306" y="337"/>
                  </a:lnTo>
                  <a:lnTo>
                    <a:pt x="306" y="355"/>
                  </a:lnTo>
                  <a:lnTo>
                    <a:pt x="306" y="356"/>
                  </a:lnTo>
                  <a:lnTo>
                    <a:pt x="308" y="373"/>
                  </a:lnTo>
                  <a:lnTo>
                    <a:pt x="313" y="389"/>
                  </a:lnTo>
                  <a:lnTo>
                    <a:pt x="321" y="404"/>
                  </a:lnTo>
                  <a:lnTo>
                    <a:pt x="331" y="416"/>
                  </a:lnTo>
                  <a:lnTo>
                    <a:pt x="344" y="426"/>
                  </a:lnTo>
                  <a:lnTo>
                    <a:pt x="359" y="433"/>
                  </a:lnTo>
                  <a:lnTo>
                    <a:pt x="375" y="439"/>
                  </a:lnTo>
                  <a:lnTo>
                    <a:pt x="392" y="440"/>
                  </a:lnTo>
                  <a:lnTo>
                    <a:pt x="410" y="439"/>
                  </a:lnTo>
                  <a:lnTo>
                    <a:pt x="426" y="434"/>
                  </a:lnTo>
                  <a:lnTo>
                    <a:pt x="441" y="426"/>
                  </a:lnTo>
                  <a:lnTo>
                    <a:pt x="454" y="417"/>
                  </a:lnTo>
                  <a:lnTo>
                    <a:pt x="465" y="404"/>
                  </a:lnTo>
                  <a:lnTo>
                    <a:pt x="473" y="389"/>
                  </a:lnTo>
                  <a:lnTo>
                    <a:pt x="478" y="373"/>
                  </a:lnTo>
                  <a:lnTo>
                    <a:pt x="480" y="356"/>
                  </a:lnTo>
                  <a:lnTo>
                    <a:pt x="480" y="241"/>
                  </a:lnTo>
                  <a:lnTo>
                    <a:pt x="479" y="222"/>
                  </a:lnTo>
                  <a:lnTo>
                    <a:pt x="477" y="203"/>
                  </a:lnTo>
                  <a:lnTo>
                    <a:pt x="473" y="183"/>
                  </a:lnTo>
                  <a:lnTo>
                    <a:pt x="467" y="162"/>
                  </a:lnTo>
                  <a:lnTo>
                    <a:pt x="460" y="142"/>
                  </a:lnTo>
                  <a:lnTo>
                    <a:pt x="450" y="122"/>
                  </a:lnTo>
                  <a:lnTo>
                    <a:pt x="440" y="102"/>
                  </a:lnTo>
                  <a:lnTo>
                    <a:pt x="426" y="84"/>
                  </a:lnTo>
                  <a:lnTo>
                    <a:pt x="411" y="67"/>
                  </a:lnTo>
                  <a:lnTo>
                    <a:pt x="394" y="51"/>
                  </a:lnTo>
                  <a:lnTo>
                    <a:pt x="374" y="37"/>
                  </a:lnTo>
                  <a:lnTo>
                    <a:pt x="352" y="24"/>
                  </a:lnTo>
                  <a:lnTo>
                    <a:pt x="327" y="14"/>
                  </a:lnTo>
                  <a:lnTo>
                    <a:pt x="300" y="7"/>
                  </a:lnTo>
                  <a:lnTo>
                    <a:pt x="272" y="1"/>
                  </a:lnTo>
                  <a:lnTo>
                    <a:pt x="239" y="0"/>
                  </a:lnTo>
                  <a:lnTo>
                    <a:pt x="207" y="1"/>
                  </a:lnTo>
                  <a:lnTo>
                    <a:pt x="178" y="7"/>
                  </a:lnTo>
                  <a:lnTo>
                    <a:pt x="152" y="14"/>
                  </a:lnTo>
                  <a:lnTo>
                    <a:pt x="128" y="24"/>
                  </a:lnTo>
                  <a:lnTo>
                    <a:pt x="106" y="37"/>
                  </a:lnTo>
                  <a:lnTo>
                    <a:pt x="86" y="51"/>
                  </a:lnTo>
                  <a:lnTo>
                    <a:pt x="69" y="67"/>
                  </a:lnTo>
                  <a:lnTo>
                    <a:pt x="54" y="84"/>
                  </a:lnTo>
                  <a:lnTo>
                    <a:pt x="40" y="102"/>
                  </a:lnTo>
                  <a:lnTo>
                    <a:pt x="29" y="122"/>
                  </a:lnTo>
                  <a:lnTo>
                    <a:pt x="19" y="142"/>
                  </a:lnTo>
                  <a:lnTo>
                    <a:pt x="12" y="162"/>
                  </a:lnTo>
                  <a:lnTo>
                    <a:pt x="7" y="183"/>
                  </a:lnTo>
                  <a:lnTo>
                    <a:pt x="3" y="203"/>
                  </a:lnTo>
                  <a:lnTo>
                    <a:pt x="1" y="222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88" name="Freeform 40"/>
            <p:cNvSpPr>
              <a:spLocks/>
            </p:cNvSpPr>
            <p:nvPr/>
          </p:nvSpPr>
          <p:spPr bwMode="auto">
            <a:xfrm>
              <a:off x="625" y="3137"/>
              <a:ext cx="1" cy="94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853" y="3137"/>
              <a:ext cx="1" cy="94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0" name="Freeform 42"/>
            <p:cNvSpPr>
              <a:spLocks/>
            </p:cNvSpPr>
            <p:nvPr/>
          </p:nvSpPr>
          <p:spPr bwMode="auto">
            <a:xfrm>
              <a:off x="585" y="3040"/>
              <a:ext cx="308" cy="288"/>
            </a:xfrm>
            <a:custGeom>
              <a:avLst/>
              <a:gdLst>
                <a:gd name="T0" fmla="*/ 616 w 616"/>
                <a:gd name="T1" fmla="*/ 68 h 574"/>
                <a:gd name="T2" fmla="*/ 610 w 616"/>
                <a:gd name="T3" fmla="*/ 39 h 574"/>
                <a:gd name="T4" fmla="*/ 594 w 616"/>
                <a:gd name="T5" fmla="*/ 18 h 574"/>
                <a:gd name="T6" fmla="*/ 572 w 616"/>
                <a:gd name="T7" fmla="*/ 5 h 574"/>
                <a:gd name="T8" fmla="*/ 548 w 616"/>
                <a:gd name="T9" fmla="*/ 0 h 574"/>
                <a:gd name="T10" fmla="*/ 62 w 616"/>
                <a:gd name="T11" fmla="*/ 0 h 574"/>
                <a:gd name="T12" fmla="*/ 48 w 616"/>
                <a:gd name="T13" fmla="*/ 2 h 574"/>
                <a:gd name="T14" fmla="*/ 35 w 616"/>
                <a:gd name="T15" fmla="*/ 8 h 574"/>
                <a:gd name="T16" fmla="*/ 24 w 616"/>
                <a:gd name="T17" fmla="*/ 14 h 574"/>
                <a:gd name="T18" fmla="*/ 9 w 616"/>
                <a:gd name="T19" fmla="*/ 33 h 574"/>
                <a:gd name="T20" fmla="*/ 0 w 616"/>
                <a:gd name="T21" fmla="*/ 60 h 574"/>
                <a:gd name="T22" fmla="*/ 0 w 616"/>
                <a:gd name="T23" fmla="*/ 173 h 574"/>
                <a:gd name="T24" fmla="*/ 3 w 616"/>
                <a:gd name="T25" fmla="*/ 192 h 574"/>
                <a:gd name="T26" fmla="*/ 19 w 616"/>
                <a:gd name="T27" fmla="*/ 222 h 574"/>
                <a:gd name="T28" fmla="*/ 26 w 616"/>
                <a:gd name="T29" fmla="*/ 227 h 574"/>
                <a:gd name="T30" fmla="*/ 32 w 616"/>
                <a:gd name="T31" fmla="*/ 231 h 574"/>
                <a:gd name="T32" fmla="*/ 28 w 616"/>
                <a:gd name="T33" fmla="*/ 345 h 574"/>
                <a:gd name="T34" fmla="*/ 23 w 616"/>
                <a:gd name="T35" fmla="*/ 350 h 574"/>
                <a:gd name="T36" fmla="*/ 9 w 616"/>
                <a:gd name="T37" fmla="*/ 367 h 574"/>
                <a:gd name="T38" fmla="*/ 0 w 616"/>
                <a:gd name="T39" fmla="*/ 394 h 574"/>
                <a:gd name="T40" fmla="*/ 0 w 616"/>
                <a:gd name="T41" fmla="*/ 505 h 574"/>
                <a:gd name="T42" fmla="*/ 3 w 616"/>
                <a:gd name="T43" fmla="*/ 526 h 574"/>
                <a:gd name="T44" fmla="*/ 19 w 616"/>
                <a:gd name="T45" fmla="*/ 555 h 574"/>
                <a:gd name="T46" fmla="*/ 30 w 616"/>
                <a:gd name="T47" fmla="*/ 563 h 574"/>
                <a:gd name="T48" fmla="*/ 41 w 616"/>
                <a:gd name="T49" fmla="*/ 570 h 574"/>
                <a:gd name="T50" fmla="*/ 55 w 616"/>
                <a:gd name="T51" fmla="*/ 573 h 574"/>
                <a:gd name="T52" fmla="*/ 69 w 616"/>
                <a:gd name="T53" fmla="*/ 574 h 574"/>
                <a:gd name="T54" fmla="*/ 561 w 616"/>
                <a:gd name="T55" fmla="*/ 573 h 574"/>
                <a:gd name="T56" fmla="*/ 584 w 616"/>
                <a:gd name="T57" fmla="*/ 564 h 574"/>
                <a:gd name="T58" fmla="*/ 603 w 616"/>
                <a:gd name="T59" fmla="*/ 546 h 574"/>
                <a:gd name="T60" fmla="*/ 615 w 616"/>
                <a:gd name="T61" fmla="*/ 520 h 574"/>
                <a:gd name="T62" fmla="*/ 616 w 616"/>
                <a:gd name="T63" fmla="*/ 402 h 574"/>
                <a:gd name="T64" fmla="*/ 607 w 616"/>
                <a:gd name="T65" fmla="*/ 366 h 574"/>
                <a:gd name="T66" fmla="*/ 584 w 616"/>
                <a:gd name="T67" fmla="*/ 343 h 574"/>
                <a:gd name="T68" fmla="*/ 596 w 616"/>
                <a:gd name="T69" fmla="*/ 221 h 574"/>
                <a:gd name="T70" fmla="*/ 614 w 616"/>
                <a:gd name="T71" fmla="*/ 191 h 5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16"/>
                <a:gd name="T109" fmla="*/ 0 h 574"/>
                <a:gd name="T110" fmla="*/ 616 w 616"/>
                <a:gd name="T111" fmla="*/ 574 h 5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16" h="574">
                  <a:moveTo>
                    <a:pt x="616" y="173"/>
                  </a:moveTo>
                  <a:lnTo>
                    <a:pt x="616" y="68"/>
                  </a:lnTo>
                  <a:lnTo>
                    <a:pt x="615" y="53"/>
                  </a:lnTo>
                  <a:lnTo>
                    <a:pt x="610" y="39"/>
                  </a:lnTo>
                  <a:lnTo>
                    <a:pt x="603" y="28"/>
                  </a:lnTo>
                  <a:lnTo>
                    <a:pt x="594" y="18"/>
                  </a:lnTo>
                  <a:lnTo>
                    <a:pt x="584" y="10"/>
                  </a:lnTo>
                  <a:lnTo>
                    <a:pt x="572" y="5"/>
                  </a:lnTo>
                  <a:lnTo>
                    <a:pt x="561" y="1"/>
                  </a:lnTo>
                  <a:lnTo>
                    <a:pt x="548" y="0"/>
                  </a:lnTo>
                  <a:lnTo>
                    <a:pt x="69" y="0"/>
                  </a:lnTo>
                  <a:lnTo>
                    <a:pt x="62" y="0"/>
                  </a:lnTo>
                  <a:lnTo>
                    <a:pt x="55" y="1"/>
                  </a:lnTo>
                  <a:lnTo>
                    <a:pt x="48" y="2"/>
                  </a:lnTo>
                  <a:lnTo>
                    <a:pt x="41" y="5"/>
                  </a:lnTo>
                  <a:lnTo>
                    <a:pt x="35" y="8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19" y="18"/>
                  </a:lnTo>
                  <a:lnTo>
                    <a:pt x="9" y="33"/>
                  </a:lnTo>
                  <a:lnTo>
                    <a:pt x="3" y="4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3" y="192"/>
                  </a:lnTo>
                  <a:lnTo>
                    <a:pt x="9" y="207"/>
                  </a:lnTo>
                  <a:lnTo>
                    <a:pt x="19" y="222"/>
                  </a:lnTo>
                  <a:lnTo>
                    <a:pt x="23" y="224"/>
                  </a:lnTo>
                  <a:lnTo>
                    <a:pt x="26" y="227"/>
                  </a:lnTo>
                  <a:lnTo>
                    <a:pt x="28" y="229"/>
                  </a:lnTo>
                  <a:lnTo>
                    <a:pt x="32" y="231"/>
                  </a:lnTo>
                  <a:lnTo>
                    <a:pt x="32" y="343"/>
                  </a:lnTo>
                  <a:lnTo>
                    <a:pt x="28" y="345"/>
                  </a:lnTo>
                  <a:lnTo>
                    <a:pt x="26" y="348"/>
                  </a:lnTo>
                  <a:lnTo>
                    <a:pt x="23" y="350"/>
                  </a:lnTo>
                  <a:lnTo>
                    <a:pt x="19" y="352"/>
                  </a:lnTo>
                  <a:lnTo>
                    <a:pt x="9" y="367"/>
                  </a:lnTo>
                  <a:lnTo>
                    <a:pt x="3" y="381"/>
                  </a:lnTo>
                  <a:lnTo>
                    <a:pt x="0" y="394"/>
                  </a:lnTo>
                  <a:lnTo>
                    <a:pt x="0" y="402"/>
                  </a:lnTo>
                  <a:lnTo>
                    <a:pt x="0" y="505"/>
                  </a:lnTo>
                  <a:lnTo>
                    <a:pt x="0" y="513"/>
                  </a:lnTo>
                  <a:lnTo>
                    <a:pt x="3" y="526"/>
                  </a:lnTo>
                  <a:lnTo>
                    <a:pt x="9" y="540"/>
                  </a:lnTo>
                  <a:lnTo>
                    <a:pt x="19" y="555"/>
                  </a:lnTo>
                  <a:lnTo>
                    <a:pt x="24" y="559"/>
                  </a:lnTo>
                  <a:lnTo>
                    <a:pt x="30" y="563"/>
                  </a:lnTo>
                  <a:lnTo>
                    <a:pt x="35" y="566"/>
                  </a:lnTo>
                  <a:lnTo>
                    <a:pt x="41" y="570"/>
                  </a:lnTo>
                  <a:lnTo>
                    <a:pt x="48" y="572"/>
                  </a:lnTo>
                  <a:lnTo>
                    <a:pt x="55" y="573"/>
                  </a:lnTo>
                  <a:lnTo>
                    <a:pt x="62" y="574"/>
                  </a:lnTo>
                  <a:lnTo>
                    <a:pt x="69" y="574"/>
                  </a:lnTo>
                  <a:lnTo>
                    <a:pt x="548" y="574"/>
                  </a:lnTo>
                  <a:lnTo>
                    <a:pt x="561" y="573"/>
                  </a:lnTo>
                  <a:lnTo>
                    <a:pt x="572" y="570"/>
                  </a:lnTo>
                  <a:lnTo>
                    <a:pt x="584" y="564"/>
                  </a:lnTo>
                  <a:lnTo>
                    <a:pt x="594" y="556"/>
                  </a:lnTo>
                  <a:lnTo>
                    <a:pt x="603" y="546"/>
                  </a:lnTo>
                  <a:lnTo>
                    <a:pt x="610" y="534"/>
                  </a:lnTo>
                  <a:lnTo>
                    <a:pt x="615" y="520"/>
                  </a:lnTo>
                  <a:lnTo>
                    <a:pt x="616" y="505"/>
                  </a:lnTo>
                  <a:lnTo>
                    <a:pt x="616" y="402"/>
                  </a:lnTo>
                  <a:lnTo>
                    <a:pt x="614" y="382"/>
                  </a:lnTo>
                  <a:lnTo>
                    <a:pt x="607" y="366"/>
                  </a:lnTo>
                  <a:lnTo>
                    <a:pt x="596" y="353"/>
                  </a:lnTo>
                  <a:lnTo>
                    <a:pt x="584" y="343"/>
                  </a:lnTo>
                  <a:lnTo>
                    <a:pt x="584" y="231"/>
                  </a:lnTo>
                  <a:lnTo>
                    <a:pt x="596" y="221"/>
                  </a:lnTo>
                  <a:lnTo>
                    <a:pt x="607" y="207"/>
                  </a:lnTo>
                  <a:lnTo>
                    <a:pt x="614" y="191"/>
                  </a:lnTo>
                  <a:lnTo>
                    <a:pt x="616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1" name="Freeform 44"/>
            <p:cNvSpPr>
              <a:spLocks/>
            </p:cNvSpPr>
            <p:nvPr/>
          </p:nvSpPr>
          <p:spPr bwMode="auto">
            <a:xfrm>
              <a:off x="643" y="2859"/>
              <a:ext cx="193" cy="208"/>
            </a:xfrm>
            <a:custGeom>
              <a:avLst/>
              <a:gdLst>
                <a:gd name="T0" fmla="*/ 386 w 386"/>
                <a:gd name="T1" fmla="*/ 327 h 416"/>
                <a:gd name="T2" fmla="*/ 307 w 386"/>
                <a:gd name="T3" fmla="*/ 327 h 416"/>
                <a:gd name="T4" fmla="*/ 307 w 386"/>
                <a:gd name="T5" fmla="*/ 187 h 416"/>
                <a:gd name="T6" fmla="*/ 301 w 386"/>
                <a:gd name="T7" fmla="*/ 153 h 416"/>
                <a:gd name="T8" fmla="*/ 283 w 386"/>
                <a:gd name="T9" fmla="*/ 119 h 416"/>
                <a:gd name="T10" fmla="*/ 265 w 386"/>
                <a:gd name="T11" fmla="*/ 99 h 416"/>
                <a:gd name="T12" fmla="*/ 240 w 386"/>
                <a:gd name="T13" fmla="*/ 86 h 416"/>
                <a:gd name="T14" fmla="*/ 210 w 386"/>
                <a:gd name="T15" fmla="*/ 80 h 416"/>
                <a:gd name="T16" fmla="*/ 175 w 386"/>
                <a:gd name="T17" fmla="*/ 80 h 416"/>
                <a:gd name="T18" fmla="*/ 145 w 386"/>
                <a:gd name="T19" fmla="*/ 86 h 416"/>
                <a:gd name="T20" fmla="*/ 121 w 386"/>
                <a:gd name="T21" fmla="*/ 99 h 416"/>
                <a:gd name="T22" fmla="*/ 102 w 386"/>
                <a:gd name="T23" fmla="*/ 119 h 416"/>
                <a:gd name="T24" fmla="*/ 85 w 386"/>
                <a:gd name="T25" fmla="*/ 153 h 416"/>
                <a:gd name="T26" fmla="*/ 78 w 386"/>
                <a:gd name="T27" fmla="*/ 187 h 416"/>
                <a:gd name="T28" fmla="*/ 78 w 386"/>
                <a:gd name="T29" fmla="*/ 416 h 416"/>
                <a:gd name="T30" fmla="*/ 0 w 386"/>
                <a:gd name="T31" fmla="*/ 193 h 416"/>
                <a:gd name="T32" fmla="*/ 2 w 386"/>
                <a:gd name="T33" fmla="*/ 165 h 416"/>
                <a:gd name="T34" fmla="*/ 9 w 386"/>
                <a:gd name="T35" fmla="*/ 134 h 416"/>
                <a:gd name="T36" fmla="*/ 21 w 386"/>
                <a:gd name="T37" fmla="*/ 103 h 416"/>
                <a:gd name="T38" fmla="*/ 39 w 386"/>
                <a:gd name="T39" fmla="*/ 72 h 416"/>
                <a:gd name="T40" fmla="*/ 64 w 386"/>
                <a:gd name="T41" fmla="*/ 44 h 416"/>
                <a:gd name="T42" fmla="*/ 98 w 386"/>
                <a:gd name="T43" fmla="*/ 21 h 416"/>
                <a:gd name="T44" fmla="*/ 140 w 386"/>
                <a:gd name="T45" fmla="*/ 6 h 416"/>
                <a:gd name="T46" fmla="*/ 192 w 386"/>
                <a:gd name="T47" fmla="*/ 0 h 416"/>
                <a:gd name="T48" fmla="*/ 244 w 386"/>
                <a:gd name="T49" fmla="*/ 6 h 416"/>
                <a:gd name="T50" fmla="*/ 287 w 386"/>
                <a:gd name="T51" fmla="*/ 21 h 416"/>
                <a:gd name="T52" fmla="*/ 321 w 386"/>
                <a:gd name="T53" fmla="*/ 44 h 416"/>
                <a:gd name="T54" fmla="*/ 347 w 386"/>
                <a:gd name="T55" fmla="*/ 72 h 416"/>
                <a:gd name="T56" fmla="*/ 365 w 386"/>
                <a:gd name="T57" fmla="*/ 103 h 416"/>
                <a:gd name="T58" fmla="*/ 377 w 386"/>
                <a:gd name="T59" fmla="*/ 134 h 416"/>
                <a:gd name="T60" fmla="*/ 384 w 386"/>
                <a:gd name="T61" fmla="*/ 165 h 416"/>
                <a:gd name="T62" fmla="*/ 386 w 386"/>
                <a:gd name="T63" fmla="*/ 193 h 4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6"/>
                <a:gd name="T97" fmla="*/ 0 h 416"/>
                <a:gd name="T98" fmla="*/ 386 w 386"/>
                <a:gd name="T99" fmla="*/ 416 h 4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6" h="416">
                  <a:moveTo>
                    <a:pt x="386" y="193"/>
                  </a:moveTo>
                  <a:lnTo>
                    <a:pt x="386" y="327"/>
                  </a:lnTo>
                  <a:lnTo>
                    <a:pt x="348" y="348"/>
                  </a:lnTo>
                  <a:lnTo>
                    <a:pt x="307" y="327"/>
                  </a:lnTo>
                  <a:lnTo>
                    <a:pt x="307" y="193"/>
                  </a:lnTo>
                  <a:lnTo>
                    <a:pt x="307" y="187"/>
                  </a:lnTo>
                  <a:lnTo>
                    <a:pt x="305" y="173"/>
                  </a:lnTo>
                  <a:lnTo>
                    <a:pt x="301" y="153"/>
                  </a:lnTo>
                  <a:lnTo>
                    <a:pt x="291" y="132"/>
                  </a:lnTo>
                  <a:lnTo>
                    <a:pt x="283" y="119"/>
                  </a:lnTo>
                  <a:lnTo>
                    <a:pt x="275" y="109"/>
                  </a:lnTo>
                  <a:lnTo>
                    <a:pt x="265" y="99"/>
                  </a:lnTo>
                  <a:lnTo>
                    <a:pt x="253" y="91"/>
                  </a:lnTo>
                  <a:lnTo>
                    <a:pt x="240" y="86"/>
                  </a:lnTo>
                  <a:lnTo>
                    <a:pt x="226" y="82"/>
                  </a:lnTo>
                  <a:lnTo>
                    <a:pt x="210" y="80"/>
                  </a:lnTo>
                  <a:lnTo>
                    <a:pt x="192" y="79"/>
                  </a:lnTo>
                  <a:lnTo>
                    <a:pt x="175" y="80"/>
                  </a:lnTo>
                  <a:lnTo>
                    <a:pt x="160" y="82"/>
                  </a:lnTo>
                  <a:lnTo>
                    <a:pt x="145" y="86"/>
                  </a:lnTo>
                  <a:lnTo>
                    <a:pt x="132" y="91"/>
                  </a:lnTo>
                  <a:lnTo>
                    <a:pt x="121" y="99"/>
                  </a:lnTo>
                  <a:lnTo>
                    <a:pt x="111" y="109"/>
                  </a:lnTo>
                  <a:lnTo>
                    <a:pt x="102" y="119"/>
                  </a:lnTo>
                  <a:lnTo>
                    <a:pt x="94" y="132"/>
                  </a:lnTo>
                  <a:lnTo>
                    <a:pt x="85" y="153"/>
                  </a:lnTo>
                  <a:lnTo>
                    <a:pt x="81" y="173"/>
                  </a:lnTo>
                  <a:lnTo>
                    <a:pt x="78" y="187"/>
                  </a:lnTo>
                  <a:lnTo>
                    <a:pt x="78" y="193"/>
                  </a:lnTo>
                  <a:lnTo>
                    <a:pt x="78" y="416"/>
                  </a:lnTo>
                  <a:lnTo>
                    <a:pt x="0" y="416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2" y="165"/>
                  </a:lnTo>
                  <a:lnTo>
                    <a:pt x="5" y="150"/>
                  </a:lnTo>
                  <a:lnTo>
                    <a:pt x="9" y="134"/>
                  </a:lnTo>
                  <a:lnTo>
                    <a:pt x="14" y="119"/>
                  </a:lnTo>
                  <a:lnTo>
                    <a:pt x="21" y="103"/>
                  </a:lnTo>
                  <a:lnTo>
                    <a:pt x="29" y="87"/>
                  </a:lnTo>
                  <a:lnTo>
                    <a:pt x="39" y="72"/>
                  </a:lnTo>
                  <a:lnTo>
                    <a:pt x="51" y="57"/>
                  </a:lnTo>
                  <a:lnTo>
                    <a:pt x="64" y="44"/>
                  </a:lnTo>
                  <a:lnTo>
                    <a:pt x="81" y="31"/>
                  </a:lnTo>
                  <a:lnTo>
                    <a:pt x="98" y="21"/>
                  </a:lnTo>
                  <a:lnTo>
                    <a:pt x="119" y="12"/>
                  </a:lnTo>
                  <a:lnTo>
                    <a:pt x="140" y="6"/>
                  </a:lnTo>
                  <a:lnTo>
                    <a:pt x="165" y="1"/>
                  </a:lnTo>
                  <a:lnTo>
                    <a:pt x="192" y="0"/>
                  </a:lnTo>
                  <a:lnTo>
                    <a:pt x="220" y="1"/>
                  </a:lnTo>
                  <a:lnTo>
                    <a:pt x="244" y="6"/>
                  </a:lnTo>
                  <a:lnTo>
                    <a:pt x="267" y="12"/>
                  </a:lnTo>
                  <a:lnTo>
                    <a:pt x="287" y="21"/>
                  </a:lnTo>
                  <a:lnTo>
                    <a:pt x="305" y="31"/>
                  </a:lnTo>
                  <a:lnTo>
                    <a:pt x="321" y="44"/>
                  </a:lnTo>
                  <a:lnTo>
                    <a:pt x="335" y="57"/>
                  </a:lnTo>
                  <a:lnTo>
                    <a:pt x="347" y="72"/>
                  </a:lnTo>
                  <a:lnTo>
                    <a:pt x="357" y="87"/>
                  </a:lnTo>
                  <a:lnTo>
                    <a:pt x="365" y="103"/>
                  </a:lnTo>
                  <a:lnTo>
                    <a:pt x="372" y="119"/>
                  </a:lnTo>
                  <a:lnTo>
                    <a:pt x="377" y="134"/>
                  </a:lnTo>
                  <a:lnTo>
                    <a:pt x="381" y="150"/>
                  </a:lnTo>
                  <a:lnTo>
                    <a:pt x="384" y="165"/>
                  </a:lnTo>
                  <a:lnTo>
                    <a:pt x="386" y="180"/>
                  </a:lnTo>
                  <a:lnTo>
                    <a:pt x="386" y="193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2" name="Freeform 45"/>
            <p:cNvSpPr>
              <a:spLocks noEditPoints="1"/>
            </p:cNvSpPr>
            <p:nvPr/>
          </p:nvSpPr>
          <p:spPr bwMode="auto">
            <a:xfrm>
              <a:off x="635" y="2851"/>
              <a:ext cx="208" cy="230"/>
            </a:xfrm>
            <a:custGeom>
              <a:avLst/>
              <a:gdLst>
                <a:gd name="T0" fmla="*/ 110 w 417"/>
                <a:gd name="T1" fmla="*/ 457 h 460"/>
                <a:gd name="T2" fmla="*/ 113 w 417"/>
                <a:gd name="T3" fmla="*/ 191 h 460"/>
                <a:gd name="T4" fmla="*/ 131 w 417"/>
                <a:gd name="T5" fmla="*/ 144 h 460"/>
                <a:gd name="T6" fmla="*/ 156 w 417"/>
                <a:gd name="T7" fmla="*/ 121 h 460"/>
                <a:gd name="T8" fmla="*/ 193 w 417"/>
                <a:gd name="T9" fmla="*/ 112 h 460"/>
                <a:gd name="T10" fmla="*/ 237 w 417"/>
                <a:gd name="T11" fmla="*/ 113 h 460"/>
                <a:gd name="T12" fmla="*/ 271 w 417"/>
                <a:gd name="T13" fmla="*/ 128 h 460"/>
                <a:gd name="T14" fmla="*/ 294 w 417"/>
                <a:gd name="T15" fmla="*/ 154 h 460"/>
                <a:gd name="T16" fmla="*/ 307 w 417"/>
                <a:gd name="T17" fmla="*/ 204 h 460"/>
                <a:gd name="T18" fmla="*/ 309 w 417"/>
                <a:gd name="T19" fmla="*/ 335 h 460"/>
                <a:gd name="T20" fmla="*/ 325 w 417"/>
                <a:gd name="T21" fmla="*/ 363 h 460"/>
                <a:gd name="T22" fmla="*/ 351 w 417"/>
                <a:gd name="T23" fmla="*/ 376 h 460"/>
                <a:gd name="T24" fmla="*/ 382 w 417"/>
                <a:gd name="T25" fmla="*/ 373 h 460"/>
                <a:gd name="T26" fmla="*/ 406 w 417"/>
                <a:gd name="T27" fmla="*/ 355 h 460"/>
                <a:gd name="T28" fmla="*/ 417 w 417"/>
                <a:gd name="T29" fmla="*/ 323 h 460"/>
                <a:gd name="T30" fmla="*/ 414 w 417"/>
                <a:gd name="T31" fmla="*/ 179 h 460"/>
                <a:gd name="T32" fmla="*/ 402 w 417"/>
                <a:gd name="T33" fmla="*/ 129 h 460"/>
                <a:gd name="T34" fmla="*/ 375 w 417"/>
                <a:gd name="T35" fmla="*/ 77 h 460"/>
                <a:gd name="T36" fmla="*/ 330 w 417"/>
                <a:gd name="T37" fmla="*/ 34 h 460"/>
                <a:gd name="T38" fmla="*/ 265 w 417"/>
                <a:gd name="T39" fmla="*/ 6 h 460"/>
                <a:gd name="T40" fmla="*/ 178 w 417"/>
                <a:gd name="T41" fmla="*/ 1 h 460"/>
                <a:gd name="T42" fmla="*/ 106 w 417"/>
                <a:gd name="T43" fmla="*/ 23 h 460"/>
                <a:gd name="T44" fmla="*/ 55 w 417"/>
                <a:gd name="T45" fmla="*/ 62 h 460"/>
                <a:gd name="T46" fmla="*/ 23 w 417"/>
                <a:gd name="T47" fmla="*/ 111 h 460"/>
                <a:gd name="T48" fmla="*/ 4 w 417"/>
                <a:gd name="T49" fmla="*/ 163 h 460"/>
                <a:gd name="T50" fmla="*/ 0 w 417"/>
                <a:gd name="T51" fmla="*/ 209 h 460"/>
                <a:gd name="T52" fmla="*/ 40 w 417"/>
                <a:gd name="T53" fmla="*/ 156 h 460"/>
                <a:gd name="T54" fmla="*/ 91 w 417"/>
                <a:gd name="T55" fmla="*/ 72 h 460"/>
                <a:gd name="T56" fmla="*/ 208 w 417"/>
                <a:gd name="T57" fmla="*/ 32 h 460"/>
                <a:gd name="T58" fmla="*/ 326 w 417"/>
                <a:gd name="T59" fmla="*/ 72 h 460"/>
                <a:gd name="T60" fmla="*/ 378 w 417"/>
                <a:gd name="T61" fmla="*/ 156 h 460"/>
                <a:gd name="T62" fmla="*/ 386 w 417"/>
                <a:gd name="T63" fmla="*/ 323 h 460"/>
                <a:gd name="T64" fmla="*/ 370 w 417"/>
                <a:gd name="T65" fmla="*/ 343 h 460"/>
                <a:gd name="T66" fmla="*/ 348 w 417"/>
                <a:gd name="T67" fmla="*/ 340 h 460"/>
                <a:gd name="T68" fmla="*/ 340 w 417"/>
                <a:gd name="T69" fmla="*/ 304 h 460"/>
                <a:gd name="T70" fmla="*/ 340 w 417"/>
                <a:gd name="T71" fmla="*/ 209 h 460"/>
                <a:gd name="T72" fmla="*/ 332 w 417"/>
                <a:gd name="T73" fmla="*/ 165 h 460"/>
                <a:gd name="T74" fmla="*/ 303 w 417"/>
                <a:gd name="T75" fmla="*/ 113 h 460"/>
                <a:gd name="T76" fmla="*/ 262 w 417"/>
                <a:gd name="T77" fmla="*/ 88 h 460"/>
                <a:gd name="T78" fmla="*/ 208 w 417"/>
                <a:gd name="T79" fmla="*/ 79 h 460"/>
                <a:gd name="T80" fmla="*/ 155 w 417"/>
                <a:gd name="T81" fmla="*/ 88 h 460"/>
                <a:gd name="T82" fmla="*/ 115 w 417"/>
                <a:gd name="T83" fmla="*/ 113 h 460"/>
                <a:gd name="T84" fmla="*/ 86 w 417"/>
                <a:gd name="T85" fmla="*/ 165 h 460"/>
                <a:gd name="T86" fmla="*/ 78 w 417"/>
                <a:gd name="T87" fmla="*/ 209 h 460"/>
                <a:gd name="T88" fmla="*/ 78 w 417"/>
                <a:gd name="T89" fmla="*/ 380 h 460"/>
                <a:gd name="T90" fmla="*/ 67 w 417"/>
                <a:gd name="T91" fmla="*/ 426 h 460"/>
                <a:gd name="T92" fmla="*/ 49 w 417"/>
                <a:gd name="T93" fmla="*/ 427 h 460"/>
                <a:gd name="T94" fmla="*/ 32 w 417"/>
                <a:gd name="T95" fmla="*/ 427 h 460"/>
                <a:gd name="T96" fmla="*/ 32 w 417"/>
                <a:gd name="T97" fmla="*/ 239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17"/>
                <a:gd name="T148" fmla="*/ 0 h 460"/>
                <a:gd name="T149" fmla="*/ 417 w 417"/>
                <a:gd name="T150" fmla="*/ 460 h 4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17" h="460">
                  <a:moveTo>
                    <a:pt x="0" y="209"/>
                  </a:moveTo>
                  <a:lnTo>
                    <a:pt x="0" y="460"/>
                  </a:lnTo>
                  <a:lnTo>
                    <a:pt x="110" y="457"/>
                  </a:lnTo>
                  <a:lnTo>
                    <a:pt x="110" y="209"/>
                  </a:lnTo>
                  <a:lnTo>
                    <a:pt x="110" y="204"/>
                  </a:lnTo>
                  <a:lnTo>
                    <a:pt x="113" y="191"/>
                  </a:lnTo>
                  <a:lnTo>
                    <a:pt x="116" y="174"/>
                  </a:lnTo>
                  <a:lnTo>
                    <a:pt x="124" y="154"/>
                  </a:lnTo>
                  <a:lnTo>
                    <a:pt x="131" y="144"/>
                  </a:lnTo>
                  <a:lnTo>
                    <a:pt x="138" y="135"/>
                  </a:lnTo>
                  <a:lnTo>
                    <a:pt x="147" y="128"/>
                  </a:lnTo>
                  <a:lnTo>
                    <a:pt x="156" y="121"/>
                  </a:lnTo>
                  <a:lnTo>
                    <a:pt x="168" y="116"/>
                  </a:lnTo>
                  <a:lnTo>
                    <a:pt x="180" y="113"/>
                  </a:lnTo>
                  <a:lnTo>
                    <a:pt x="193" y="112"/>
                  </a:lnTo>
                  <a:lnTo>
                    <a:pt x="208" y="111"/>
                  </a:lnTo>
                  <a:lnTo>
                    <a:pt x="223" y="112"/>
                  </a:lnTo>
                  <a:lnTo>
                    <a:pt x="237" y="113"/>
                  </a:lnTo>
                  <a:lnTo>
                    <a:pt x="250" y="116"/>
                  </a:lnTo>
                  <a:lnTo>
                    <a:pt x="260" y="121"/>
                  </a:lnTo>
                  <a:lnTo>
                    <a:pt x="271" y="128"/>
                  </a:lnTo>
                  <a:lnTo>
                    <a:pt x="280" y="135"/>
                  </a:lnTo>
                  <a:lnTo>
                    <a:pt x="287" y="144"/>
                  </a:lnTo>
                  <a:lnTo>
                    <a:pt x="294" y="154"/>
                  </a:lnTo>
                  <a:lnTo>
                    <a:pt x="302" y="174"/>
                  </a:lnTo>
                  <a:lnTo>
                    <a:pt x="305" y="191"/>
                  </a:lnTo>
                  <a:lnTo>
                    <a:pt x="307" y="204"/>
                  </a:lnTo>
                  <a:lnTo>
                    <a:pt x="307" y="209"/>
                  </a:lnTo>
                  <a:lnTo>
                    <a:pt x="307" y="323"/>
                  </a:lnTo>
                  <a:lnTo>
                    <a:pt x="309" y="335"/>
                  </a:lnTo>
                  <a:lnTo>
                    <a:pt x="313" y="346"/>
                  </a:lnTo>
                  <a:lnTo>
                    <a:pt x="318" y="355"/>
                  </a:lnTo>
                  <a:lnTo>
                    <a:pt x="325" y="363"/>
                  </a:lnTo>
                  <a:lnTo>
                    <a:pt x="333" y="369"/>
                  </a:lnTo>
                  <a:lnTo>
                    <a:pt x="342" y="373"/>
                  </a:lnTo>
                  <a:lnTo>
                    <a:pt x="351" y="376"/>
                  </a:lnTo>
                  <a:lnTo>
                    <a:pt x="361" y="377"/>
                  </a:lnTo>
                  <a:lnTo>
                    <a:pt x="372" y="376"/>
                  </a:lnTo>
                  <a:lnTo>
                    <a:pt x="382" y="373"/>
                  </a:lnTo>
                  <a:lnTo>
                    <a:pt x="391" y="369"/>
                  </a:lnTo>
                  <a:lnTo>
                    <a:pt x="400" y="363"/>
                  </a:lnTo>
                  <a:lnTo>
                    <a:pt x="406" y="355"/>
                  </a:lnTo>
                  <a:lnTo>
                    <a:pt x="412" y="346"/>
                  </a:lnTo>
                  <a:lnTo>
                    <a:pt x="416" y="335"/>
                  </a:lnTo>
                  <a:lnTo>
                    <a:pt x="417" y="323"/>
                  </a:lnTo>
                  <a:lnTo>
                    <a:pt x="417" y="209"/>
                  </a:lnTo>
                  <a:lnTo>
                    <a:pt x="417" y="195"/>
                  </a:lnTo>
                  <a:lnTo>
                    <a:pt x="414" y="179"/>
                  </a:lnTo>
                  <a:lnTo>
                    <a:pt x="412" y="163"/>
                  </a:lnTo>
                  <a:lnTo>
                    <a:pt x="408" y="146"/>
                  </a:lnTo>
                  <a:lnTo>
                    <a:pt x="402" y="129"/>
                  </a:lnTo>
                  <a:lnTo>
                    <a:pt x="395" y="111"/>
                  </a:lnTo>
                  <a:lnTo>
                    <a:pt x="386" y="95"/>
                  </a:lnTo>
                  <a:lnTo>
                    <a:pt x="375" y="77"/>
                  </a:lnTo>
                  <a:lnTo>
                    <a:pt x="361" y="62"/>
                  </a:lnTo>
                  <a:lnTo>
                    <a:pt x="348" y="47"/>
                  </a:lnTo>
                  <a:lnTo>
                    <a:pt x="330" y="34"/>
                  </a:lnTo>
                  <a:lnTo>
                    <a:pt x="311" y="23"/>
                  </a:lnTo>
                  <a:lnTo>
                    <a:pt x="289" y="13"/>
                  </a:lnTo>
                  <a:lnTo>
                    <a:pt x="265" y="6"/>
                  </a:lnTo>
                  <a:lnTo>
                    <a:pt x="238" y="1"/>
                  </a:lnTo>
                  <a:lnTo>
                    <a:pt x="208" y="0"/>
                  </a:lnTo>
                  <a:lnTo>
                    <a:pt x="178" y="1"/>
                  </a:lnTo>
                  <a:lnTo>
                    <a:pt x="152" y="6"/>
                  </a:lnTo>
                  <a:lnTo>
                    <a:pt x="128" y="13"/>
                  </a:lnTo>
                  <a:lnTo>
                    <a:pt x="106" y="23"/>
                  </a:lnTo>
                  <a:lnTo>
                    <a:pt x="87" y="34"/>
                  </a:lnTo>
                  <a:lnTo>
                    <a:pt x="70" y="47"/>
                  </a:lnTo>
                  <a:lnTo>
                    <a:pt x="55" y="62"/>
                  </a:lnTo>
                  <a:lnTo>
                    <a:pt x="42" y="77"/>
                  </a:lnTo>
                  <a:lnTo>
                    <a:pt x="31" y="95"/>
                  </a:lnTo>
                  <a:lnTo>
                    <a:pt x="23" y="111"/>
                  </a:lnTo>
                  <a:lnTo>
                    <a:pt x="15" y="129"/>
                  </a:lnTo>
                  <a:lnTo>
                    <a:pt x="9" y="146"/>
                  </a:lnTo>
                  <a:lnTo>
                    <a:pt x="4" y="163"/>
                  </a:lnTo>
                  <a:lnTo>
                    <a:pt x="2" y="179"/>
                  </a:lnTo>
                  <a:lnTo>
                    <a:pt x="0" y="195"/>
                  </a:lnTo>
                  <a:lnTo>
                    <a:pt x="0" y="209"/>
                  </a:lnTo>
                  <a:close/>
                  <a:moveTo>
                    <a:pt x="32" y="209"/>
                  </a:moveTo>
                  <a:lnTo>
                    <a:pt x="34" y="183"/>
                  </a:lnTo>
                  <a:lnTo>
                    <a:pt x="40" y="156"/>
                  </a:lnTo>
                  <a:lnTo>
                    <a:pt x="52" y="126"/>
                  </a:lnTo>
                  <a:lnTo>
                    <a:pt x="68" y="98"/>
                  </a:lnTo>
                  <a:lnTo>
                    <a:pt x="91" y="72"/>
                  </a:lnTo>
                  <a:lnTo>
                    <a:pt x="122" y="51"/>
                  </a:lnTo>
                  <a:lnTo>
                    <a:pt x="161" y="37"/>
                  </a:lnTo>
                  <a:lnTo>
                    <a:pt x="208" y="32"/>
                  </a:lnTo>
                  <a:lnTo>
                    <a:pt x="257" y="37"/>
                  </a:lnTo>
                  <a:lnTo>
                    <a:pt x="296" y="51"/>
                  </a:lnTo>
                  <a:lnTo>
                    <a:pt x="326" y="72"/>
                  </a:lnTo>
                  <a:lnTo>
                    <a:pt x="350" y="98"/>
                  </a:lnTo>
                  <a:lnTo>
                    <a:pt x="366" y="126"/>
                  </a:lnTo>
                  <a:lnTo>
                    <a:pt x="378" y="156"/>
                  </a:lnTo>
                  <a:lnTo>
                    <a:pt x="383" y="183"/>
                  </a:lnTo>
                  <a:lnTo>
                    <a:pt x="386" y="209"/>
                  </a:lnTo>
                  <a:lnTo>
                    <a:pt x="386" y="323"/>
                  </a:lnTo>
                  <a:lnTo>
                    <a:pt x="383" y="333"/>
                  </a:lnTo>
                  <a:lnTo>
                    <a:pt x="378" y="340"/>
                  </a:lnTo>
                  <a:lnTo>
                    <a:pt x="370" y="343"/>
                  </a:lnTo>
                  <a:lnTo>
                    <a:pt x="361" y="344"/>
                  </a:lnTo>
                  <a:lnTo>
                    <a:pt x="355" y="343"/>
                  </a:lnTo>
                  <a:lnTo>
                    <a:pt x="348" y="340"/>
                  </a:lnTo>
                  <a:lnTo>
                    <a:pt x="342" y="333"/>
                  </a:lnTo>
                  <a:lnTo>
                    <a:pt x="340" y="323"/>
                  </a:lnTo>
                  <a:lnTo>
                    <a:pt x="340" y="304"/>
                  </a:lnTo>
                  <a:lnTo>
                    <a:pt x="340" y="265"/>
                  </a:lnTo>
                  <a:lnTo>
                    <a:pt x="340" y="226"/>
                  </a:lnTo>
                  <a:lnTo>
                    <a:pt x="340" y="209"/>
                  </a:lnTo>
                  <a:lnTo>
                    <a:pt x="340" y="203"/>
                  </a:lnTo>
                  <a:lnTo>
                    <a:pt x="337" y="187"/>
                  </a:lnTo>
                  <a:lnTo>
                    <a:pt x="332" y="165"/>
                  </a:lnTo>
                  <a:lnTo>
                    <a:pt x="321" y="141"/>
                  </a:lnTo>
                  <a:lnTo>
                    <a:pt x="313" y="126"/>
                  </a:lnTo>
                  <a:lnTo>
                    <a:pt x="303" y="113"/>
                  </a:lnTo>
                  <a:lnTo>
                    <a:pt x="290" y="103"/>
                  </a:lnTo>
                  <a:lnTo>
                    <a:pt x="277" y="93"/>
                  </a:lnTo>
                  <a:lnTo>
                    <a:pt x="262" y="88"/>
                  </a:lnTo>
                  <a:lnTo>
                    <a:pt x="246" y="82"/>
                  </a:lnTo>
                  <a:lnTo>
                    <a:pt x="228" y="80"/>
                  </a:lnTo>
                  <a:lnTo>
                    <a:pt x="208" y="79"/>
                  </a:lnTo>
                  <a:lnTo>
                    <a:pt x="189" y="80"/>
                  </a:lnTo>
                  <a:lnTo>
                    <a:pt x="171" y="82"/>
                  </a:lnTo>
                  <a:lnTo>
                    <a:pt x="155" y="88"/>
                  </a:lnTo>
                  <a:lnTo>
                    <a:pt x="140" y="93"/>
                  </a:lnTo>
                  <a:lnTo>
                    <a:pt x="127" y="103"/>
                  </a:lnTo>
                  <a:lnTo>
                    <a:pt x="115" y="113"/>
                  </a:lnTo>
                  <a:lnTo>
                    <a:pt x="105" y="126"/>
                  </a:lnTo>
                  <a:lnTo>
                    <a:pt x="97" y="141"/>
                  </a:lnTo>
                  <a:lnTo>
                    <a:pt x="86" y="165"/>
                  </a:lnTo>
                  <a:lnTo>
                    <a:pt x="80" y="187"/>
                  </a:lnTo>
                  <a:lnTo>
                    <a:pt x="78" y="203"/>
                  </a:lnTo>
                  <a:lnTo>
                    <a:pt x="78" y="209"/>
                  </a:lnTo>
                  <a:lnTo>
                    <a:pt x="78" y="239"/>
                  </a:lnTo>
                  <a:lnTo>
                    <a:pt x="78" y="306"/>
                  </a:lnTo>
                  <a:lnTo>
                    <a:pt x="78" y="380"/>
                  </a:lnTo>
                  <a:lnTo>
                    <a:pt x="78" y="426"/>
                  </a:lnTo>
                  <a:lnTo>
                    <a:pt x="72" y="426"/>
                  </a:lnTo>
                  <a:lnTo>
                    <a:pt x="67" y="426"/>
                  </a:lnTo>
                  <a:lnTo>
                    <a:pt x="61" y="426"/>
                  </a:lnTo>
                  <a:lnTo>
                    <a:pt x="55" y="426"/>
                  </a:lnTo>
                  <a:lnTo>
                    <a:pt x="49" y="427"/>
                  </a:lnTo>
                  <a:lnTo>
                    <a:pt x="44" y="427"/>
                  </a:lnTo>
                  <a:lnTo>
                    <a:pt x="38" y="427"/>
                  </a:lnTo>
                  <a:lnTo>
                    <a:pt x="32" y="427"/>
                  </a:lnTo>
                  <a:lnTo>
                    <a:pt x="32" y="381"/>
                  </a:lnTo>
                  <a:lnTo>
                    <a:pt x="32" y="308"/>
                  </a:lnTo>
                  <a:lnTo>
                    <a:pt x="32" y="239"/>
                  </a:lnTo>
                  <a:lnTo>
                    <a:pt x="32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3" name="Rectangle 46"/>
            <p:cNvSpPr>
              <a:spLocks noChangeArrowheads="1"/>
            </p:cNvSpPr>
            <p:nvPr/>
          </p:nvSpPr>
          <p:spPr bwMode="auto">
            <a:xfrm>
              <a:off x="623" y="3137"/>
              <a:ext cx="229" cy="94"/>
            </a:xfrm>
            <a:prstGeom prst="rect">
              <a:avLst/>
            </a:pr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4" name="Rectangle 47"/>
            <p:cNvSpPr>
              <a:spLocks noChangeArrowheads="1"/>
            </p:cNvSpPr>
            <p:nvPr/>
          </p:nvSpPr>
          <p:spPr bwMode="auto">
            <a:xfrm>
              <a:off x="624" y="3138"/>
              <a:ext cx="21" cy="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5" name="Rectangle 48"/>
            <p:cNvSpPr>
              <a:spLocks noChangeArrowheads="1"/>
            </p:cNvSpPr>
            <p:nvPr/>
          </p:nvSpPr>
          <p:spPr bwMode="auto">
            <a:xfrm>
              <a:off x="623" y="3164"/>
              <a:ext cx="229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6" name="Rectangle 49"/>
            <p:cNvSpPr>
              <a:spLocks noChangeArrowheads="1"/>
            </p:cNvSpPr>
            <p:nvPr/>
          </p:nvSpPr>
          <p:spPr bwMode="auto">
            <a:xfrm>
              <a:off x="623" y="3195"/>
              <a:ext cx="229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7" name="Freeform 50"/>
            <p:cNvSpPr>
              <a:spLocks/>
            </p:cNvSpPr>
            <p:nvPr/>
          </p:nvSpPr>
          <p:spPr bwMode="auto">
            <a:xfrm>
              <a:off x="609" y="3064"/>
              <a:ext cx="260" cy="73"/>
            </a:xfrm>
            <a:custGeom>
              <a:avLst/>
              <a:gdLst>
                <a:gd name="T0" fmla="*/ 521 w 521"/>
                <a:gd name="T1" fmla="*/ 126 h 146"/>
                <a:gd name="T2" fmla="*/ 521 w 521"/>
                <a:gd name="T3" fmla="*/ 21 h 146"/>
                <a:gd name="T4" fmla="*/ 517 w 521"/>
                <a:gd name="T5" fmla="*/ 9 h 146"/>
                <a:gd name="T6" fmla="*/ 510 w 521"/>
                <a:gd name="T7" fmla="*/ 2 h 146"/>
                <a:gd name="T8" fmla="*/ 503 w 521"/>
                <a:gd name="T9" fmla="*/ 0 h 146"/>
                <a:gd name="T10" fmla="*/ 500 w 521"/>
                <a:gd name="T11" fmla="*/ 0 h 146"/>
                <a:gd name="T12" fmla="*/ 21 w 521"/>
                <a:gd name="T13" fmla="*/ 0 h 146"/>
                <a:gd name="T14" fmla="*/ 9 w 521"/>
                <a:gd name="T15" fmla="*/ 4 h 146"/>
                <a:gd name="T16" fmla="*/ 2 w 521"/>
                <a:gd name="T17" fmla="*/ 11 h 146"/>
                <a:gd name="T18" fmla="*/ 0 w 521"/>
                <a:gd name="T19" fmla="*/ 17 h 146"/>
                <a:gd name="T20" fmla="*/ 0 w 521"/>
                <a:gd name="T21" fmla="*/ 21 h 146"/>
                <a:gd name="T22" fmla="*/ 0 w 521"/>
                <a:gd name="T23" fmla="*/ 126 h 146"/>
                <a:gd name="T24" fmla="*/ 0 w 521"/>
                <a:gd name="T25" fmla="*/ 129 h 146"/>
                <a:gd name="T26" fmla="*/ 2 w 521"/>
                <a:gd name="T27" fmla="*/ 136 h 146"/>
                <a:gd name="T28" fmla="*/ 9 w 521"/>
                <a:gd name="T29" fmla="*/ 143 h 146"/>
                <a:gd name="T30" fmla="*/ 21 w 521"/>
                <a:gd name="T31" fmla="*/ 146 h 146"/>
                <a:gd name="T32" fmla="*/ 500 w 521"/>
                <a:gd name="T33" fmla="*/ 146 h 146"/>
                <a:gd name="T34" fmla="*/ 503 w 521"/>
                <a:gd name="T35" fmla="*/ 146 h 146"/>
                <a:gd name="T36" fmla="*/ 510 w 521"/>
                <a:gd name="T37" fmla="*/ 144 h 146"/>
                <a:gd name="T38" fmla="*/ 517 w 521"/>
                <a:gd name="T39" fmla="*/ 137 h 146"/>
                <a:gd name="T40" fmla="*/ 521 w 521"/>
                <a:gd name="T41" fmla="*/ 126 h 1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1"/>
                <a:gd name="T64" fmla="*/ 0 h 146"/>
                <a:gd name="T65" fmla="*/ 521 w 521"/>
                <a:gd name="T66" fmla="*/ 146 h 1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1" h="146">
                  <a:moveTo>
                    <a:pt x="521" y="126"/>
                  </a:moveTo>
                  <a:lnTo>
                    <a:pt x="521" y="21"/>
                  </a:lnTo>
                  <a:lnTo>
                    <a:pt x="517" y="9"/>
                  </a:lnTo>
                  <a:lnTo>
                    <a:pt x="510" y="2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21" y="0"/>
                  </a:lnTo>
                  <a:lnTo>
                    <a:pt x="9" y="4"/>
                  </a:lnTo>
                  <a:lnTo>
                    <a:pt x="2" y="11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2" y="136"/>
                  </a:lnTo>
                  <a:lnTo>
                    <a:pt x="9" y="143"/>
                  </a:lnTo>
                  <a:lnTo>
                    <a:pt x="21" y="146"/>
                  </a:lnTo>
                  <a:lnTo>
                    <a:pt x="500" y="146"/>
                  </a:lnTo>
                  <a:lnTo>
                    <a:pt x="503" y="146"/>
                  </a:lnTo>
                  <a:lnTo>
                    <a:pt x="510" y="144"/>
                  </a:lnTo>
                  <a:lnTo>
                    <a:pt x="517" y="137"/>
                  </a:lnTo>
                  <a:lnTo>
                    <a:pt x="521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8" name="Freeform 51"/>
            <p:cNvSpPr>
              <a:spLocks/>
            </p:cNvSpPr>
            <p:nvPr/>
          </p:nvSpPr>
          <p:spPr bwMode="auto">
            <a:xfrm>
              <a:off x="609" y="3231"/>
              <a:ext cx="260" cy="73"/>
            </a:xfrm>
            <a:custGeom>
              <a:avLst/>
              <a:gdLst>
                <a:gd name="T0" fmla="*/ 521 w 521"/>
                <a:gd name="T1" fmla="*/ 124 h 145"/>
                <a:gd name="T2" fmla="*/ 521 w 521"/>
                <a:gd name="T3" fmla="*/ 21 h 145"/>
                <a:gd name="T4" fmla="*/ 517 w 521"/>
                <a:gd name="T5" fmla="*/ 9 h 145"/>
                <a:gd name="T6" fmla="*/ 510 w 521"/>
                <a:gd name="T7" fmla="*/ 2 h 145"/>
                <a:gd name="T8" fmla="*/ 503 w 521"/>
                <a:gd name="T9" fmla="*/ 0 h 145"/>
                <a:gd name="T10" fmla="*/ 500 w 521"/>
                <a:gd name="T11" fmla="*/ 0 h 145"/>
                <a:gd name="T12" fmla="*/ 21 w 521"/>
                <a:gd name="T13" fmla="*/ 0 h 145"/>
                <a:gd name="T14" fmla="*/ 9 w 521"/>
                <a:gd name="T15" fmla="*/ 3 h 145"/>
                <a:gd name="T16" fmla="*/ 2 w 521"/>
                <a:gd name="T17" fmla="*/ 10 h 145"/>
                <a:gd name="T18" fmla="*/ 0 w 521"/>
                <a:gd name="T19" fmla="*/ 17 h 145"/>
                <a:gd name="T20" fmla="*/ 0 w 521"/>
                <a:gd name="T21" fmla="*/ 21 h 145"/>
                <a:gd name="T22" fmla="*/ 0 w 521"/>
                <a:gd name="T23" fmla="*/ 124 h 145"/>
                <a:gd name="T24" fmla="*/ 0 w 521"/>
                <a:gd name="T25" fmla="*/ 128 h 145"/>
                <a:gd name="T26" fmla="*/ 2 w 521"/>
                <a:gd name="T27" fmla="*/ 135 h 145"/>
                <a:gd name="T28" fmla="*/ 9 w 521"/>
                <a:gd name="T29" fmla="*/ 142 h 145"/>
                <a:gd name="T30" fmla="*/ 21 w 521"/>
                <a:gd name="T31" fmla="*/ 145 h 145"/>
                <a:gd name="T32" fmla="*/ 500 w 521"/>
                <a:gd name="T33" fmla="*/ 145 h 145"/>
                <a:gd name="T34" fmla="*/ 503 w 521"/>
                <a:gd name="T35" fmla="*/ 145 h 145"/>
                <a:gd name="T36" fmla="*/ 510 w 521"/>
                <a:gd name="T37" fmla="*/ 143 h 145"/>
                <a:gd name="T38" fmla="*/ 517 w 521"/>
                <a:gd name="T39" fmla="*/ 136 h 145"/>
                <a:gd name="T40" fmla="*/ 521 w 521"/>
                <a:gd name="T41" fmla="*/ 124 h 1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1"/>
                <a:gd name="T64" fmla="*/ 0 h 145"/>
                <a:gd name="T65" fmla="*/ 521 w 521"/>
                <a:gd name="T66" fmla="*/ 145 h 1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1" h="145">
                  <a:moveTo>
                    <a:pt x="521" y="124"/>
                  </a:moveTo>
                  <a:lnTo>
                    <a:pt x="521" y="21"/>
                  </a:lnTo>
                  <a:lnTo>
                    <a:pt x="517" y="9"/>
                  </a:lnTo>
                  <a:lnTo>
                    <a:pt x="510" y="2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21" y="0"/>
                  </a:lnTo>
                  <a:lnTo>
                    <a:pt x="9" y="3"/>
                  </a:lnTo>
                  <a:lnTo>
                    <a:pt x="2" y="1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2" y="135"/>
                  </a:lnTo>
                  <a:lnTo>
                    <a:pt x="9" y="142"/>
                  </a:lnTo>
                  <a:lnTo>
                    <a:pt x="21" y="145"/>
                  </a:lnTo>
                  <a:lnTo>
                    <a:pt x="500" y="145"/>
                  </a:lnTo>
                  <a:lnTo>
                    <a:pt x="503" y="145"/>
                  </a:lnTo>
                  <a:lnTo>
                    <a:pt x="510" y="143"/>
                  </a:lnTo>
                  <a:lnTo>
                    <a:pt x="517" y="136"/>
                  </a:lnTo>
                  <a:lnTo>
                    <a:pt x="521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99" name="Freeform 52"/>
            <p:cNvSpPr>
              <a:spLocks/>
            </p:cNvSpPr>
            <p:nvPr/>
          </p:nvSpPr>
          <p:spPr bwMode="auto">
            <a:xfrm>
              <a:off x="625" y="3137"/>
              <a:ext cx="1" cy="94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00" name="Rectangle 53"/>
            <p:cNvSpPr>
              <a:spLocks noChangeArrowheads="1"/>
            </p:cNvSpPr>
            <p:nvPr/>
          </p:nvSpPr>
          <p:spPr bwMode="auto">
            <a:xfrm>
              <a:off x="617" y="3137"/>
              <a:ext cx="16" cy="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01" name="Freeform 54"/>
            <p:cNvSpPr>
              <a:spLocks/>
            </p:cNvSpPr>
            <p:nvPr/>
          </p:nvSpPr>
          <p:spPr bwMode="auto">
            <a:xfrm>
              <a:off x="853" y="3137"/>
              <a:ext cx="1" cy="94"/>
            </a:xfrm>
            <a:custGeom>
              <a:avLst/>
              <a:gdLst>
                <a:gd name="T0" fmla="*/ 0 w 1"/>
                <a:gd name="T1" fmla="*/ 0 h 188"/>
                <a:gd name="T2" fmla="*/ 0 w 1"/>
                <a:gd name="T3" fmla="*/ 188 h 188"/>
                <a:gd name="T4" fmla="*/ 0 w 1"/>
                <a:gd name="T5" fmla="*/ 0 h 188"/>
                <a:gd name="T6" fmla="*/ 0 60000 65536"/>
                <a:gd name="T7" fmla="*/ 0 60000 65536"/>
                <a:gd name="T8" fmla="*/ 0 60000 65536"/>
                <a:gd name="T9" fmla="*/ 0 w 1"/>
                <a:gd name="T10" fmla="*/ 0 h 188"/>
                <a:gd name="T11" fmla="*/ 1 w 1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">
                  <a:moveTo>
                    <a:pt x="0" y="0"/>
                  </a:move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02" name="Rectangle 55"/>
            <p:cNvSpPr>
              <a:spLocks noChangeArrowheads="1"/>
            </p:cNvSpPr>
            <p:nvPr/>
          </p:nvSpPr>
          <p:spPr bwMode="auto">
            <a:xfrm>
              <a:off x="845" y="3137"/>
              <a:ext cx="16" cy="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03" name="Freeform 56"/>
            <p:cNvSpPr>
              <a:spLocks/>
            </p:cNvSpPr>
            <p:nvPr/>
          </p:nvSpPr>
          <p:spPr bwMode="auto">
            <a:xfrm>
              <a:off x="625" y="3230"/>
              <a:ext cx="245" cy="58"/>
            </a:xfrm>
            <a:custGeom>
              <a:avLst/>
              <a:gdLst>
                <a:gd name="T0" fmla="*/ 491 w 491"/>
                <a:gd name="T1" fmla="*/ 100 h 116"/>
                <a:gd name="T2" fmla="*/ 491 w 491"/>
                <a:gd name="T3" fmla="*/ 17 h 116"/>
                <a:gd name="T4" fmla="*/ 487 w 491"/>
                <a:gd name="T5" fmla="*/ 7 h 116"/>
                <a:gd name="T6" fmla="*/ 481 w 491"/>
                <a:gd name="T7" fmla="*/ 2 h 116"/>
                <a:gd name="T8" fmla="*/ 474 w 491"/>
                <a:gd name="T9" fmla="*/ 0 h 116"/>
                <a:gd name="T10" fmla="*/ 470 w 491"/>
                <a:gd name="T11" fmla="*/ 0 h 116"/>
                <a:gd name="T12" fmla="*/ 21 w 491"/>
                <a:gd name="T13" fmla="*/ 0 h 116"/>
                <a:gd name="T14" fmla="*/ 9 w 491"/>
                <a:gd name="T15" fmla="*/ 2 h 116"/>
                <a:gd name="T16" fmla="*/ 3 w 491"/>
                <a:gd name="T17" fmla="*/ 8 h 116"/>
                <a:gd name="T18" fmla="*/ 0 w 491"/>
                <a:gd name="T19" fmla="*/ 15 h 116"/>
                <a:gd name="T20" fmla="*/ 0 w 491"/>
                <a:gd name="T21" fmla="*/ 17 h 116"/>
                <a:gd name="T22" fmla="*/ 0 w 491"/>
                <a:gd name="T23" fmla="*/ 100 h 116"/>
                <a:gd name="T24" fmla="*/ 0 w 491"/>
                <a:gd name="T25" fmla="*/ 102 h 116"/>
                <a:gd name="T26" fmla="*/ 3 w 491"/>
                <a:gd name="T27" fmla="*/ 108 h 116"/>
                <a:gd name="T28" fmla="*/ 9 w 491"/>
                <a:gd name="T29" fmla="*/ 114 h 116"/>
                <a:gd name="T30" fmla="*/ 21 w 491"/>
                <a:gd name="T31" fmla="*/ 116 h 116"/>
                <a:gd name="T32" fmla="*/ 470 w 491"/>
                <a:gd name="T33" fmla="*/ 116 h 116"/>
                <a:gd name="T34" fmla="*/ 474 w 491"/>
                <a:gd name="T35" fmla="*/ 116 h 116"/>
                <a:gd name="T36" fmla="*/ 481 w 491"/>
                <a:gd name="T37" fmla="*/ 114 h 116"/>
                <a:gd name="T38" fmla="*/ 487 w 491"/>
                <a:gd name="T39" fmla="*/ 109 h 116"/>
                <a:gd name="T40" fmla="*/ 491 w 491"/>
                <a:gd name="T41" fmla="*/ 100 h 1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1"/>
                <a:gd name="T64" fmla="*/ 0 h 116"/>
                <a:gd name="T65" fmla="*/ 491 w 491"/>
                <a:gd name="T66" fmla="*/ 116 h 11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1" h="116">
                  <a:moveTo>
                    <a:pt x="491" y="100"/>
                  </a:moveTo>
                  <a:lnTo>
                    <a:pt x="491" y="17"/>
                  </a:lnTo>
                  <a:lnTo>
                    <a:pt x="487" y="7"/>
                  </a:lnTo>
                  <a:lnTo>
                    <a:pt x="481" y="2"/>
                  </a:lnTo>
                  <a:lnTo>
                    <a:pt x="474" y="0"/>
                  </a:lnTo>
                  <a:lnTo>
                    <a:pt x="470" y="0"/>
                  </a:lnTo>
                  <a:lnTo>
                    <a:pt x="21" y="0"/>
                  </a:lnTo>
                  <a:lnTo>
                    <a:pt x="9" y="2"/>
                  </a:lnTo>
                  <a:lnTo>
                    <a:pt x="3" y="8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8"/>
                  </a:lnTo>
                  <a:lnTo>
                    <a:pt x="9" y="114"/>
                  </a:lnTo>
                  <a:lnTo>
                    <a:pt x="21" y="116"/>
                  </a:lnTo>
                  <a:lnTo>
                    <a:pt x="470" y="116"/>
                  </a:lnTo>
                  <a:lnTo>
                    <a:pt x="474" y="116"/>
                  </a:lnTo>
                  <a:lnTo>
                    <a:pt x="481" y="114"/>
                  </a:lnTo>
                  <a:lnTo>
                    <a:pt x="487" y="109"/>
                  </a:lnTo>
                  <a:lnTo>
                    <a:pt x="491" y="100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04" name="Freeform 57"/>
            <p:cNvSpPr>
              <a:spLocks noEditPoints="1"/>
            </p:cNvSpPr>
            <p:nvPr/>
          </p:nvSpPr>
          <p:spPr bwMode="auto">
            <a:xfrm>
              <a:off x="601" y="3223"/>
              <a:ext cx="276" cy="89"/>
            </a:xfrm>
            <a:custGeom>
              <a:avLst/>
              <a:gdLst>
                <a:gd name="T0" fmla="*/ 37 w 553"/>
                <a:gd name="T1" fmla="*/ 0 h 177"/>
                <a:gd name="T2" fmla="*/ 28 w 553"/>
                <a:gd name="T3" fmla="*/ 1 h 177"/>
                <a:gd name="T4" fmla="*/ 21 w 553"/>
                <a:gd name="T5" fmla="*/ 2 h 177"/>
                <a:gd name="T6" fmla="*/ 15 w 553"/>
                <a:gd name="T7" fmla="*/ 6 h 177"/>
                <a:gd name="T8" fmla="*/ 10 w 553"/>
                <a:gd name="T9" fmla="*/ 9 h 177"/>
                <a:gd name="T10" fmla="*/ 5 w 553"/>
                <a:gd name="T11" fmla="*/ 17 h 177"/>
                <a:gd name="T12" fmla="*/ 1 w 553"/>
                <a:gd name="T13" fmla="*/ 25 h 177"/>
                <a:gd name="T14" fmla="*/ 0 w 553"/>
                <a:gd name="T15" fmla="*/ 32 h 177"/>
                <a:gd name="T16" fmla="*/ 0 w 553"/>
                <a:gd name="T17" fmla="*/ 37 h 177"/>
                <a:gd name="T18" fmla="*/ 0 w 553"/>
                <a:gd name="T19" fmla="*/ 140 h 177"/>
                <a:gd name="T20" fmla="*/ 0 w 553"/>
                <a:gd name="T21" fmla="*/ 144 h 177"/>
                <a:gd name="T22" fmla="*/ 1 w 553"/>
                <a:gd name="T23" fmla="*/ 151 h 177"/>
                <a:gd name="T24" fmla="*/ 5 w 553"/>
                <a:gd name="T25" fmla="*/ 159 h 177"/>
                <a:gd name="T26" fmla="*/ 10 w 553"/>
                <a:gd name="T27" fmla="*/ 167 h 177"/>
                <a:gd name="T28" fmla="*/ 15 w 553"/>
                <a:gd name="T29" fmla="*/ 170 h 177"/>
                <a:gd name="T30" fmla="*/ 21 w 553"/>
                <a:gd name="T31" fmla="*/ 174 h 177"/>
                <a:gd name="T32" fmla="*/ 28 w 553"/>
                <a:gd name="T33" fmla="*/ 176 h 177"/>
                <a:gd name="T34" fmla="*/ 37 w 553"/>
                <a:gd name="T35" fmla="*/ 177 h 177"/>
                <a:gd name="T36" fmla="*/ 516 w 553"/>
                <a:gd name="T37" fmla="*/ 177 h 177"/>
                <a:gd name="T38" fmla="*/ 522 w 553"/>
                <a:gd name="T39" fmla="*/ 177 h 177"/>
                <a:gd name="T40" fmla="*/ 527 w 553"/>
                <a:gd name="T41" fmla="*/ 175 h 177"/>
                <a:gd name="T42" fmla="*/ 533 w 553"/>
                <a:gd name="T43" fmla="*/ 173 h 177"/>
                <a:gd name="T44" fmla="*/ 540 w 553"/>
                <a:gd name="T45" fmla="*/ 169 h 177"/>
                <a:gd name="T46" fmla="*/ 545 w 553"/>
                <a:gd name="T47" fmla="*/ 164 h 177"/>
                <a:gd name="T48" fmla="*/ 549 w 553"/>
                <a:gd name="T49" fmla="*/ 158 h 177"/>
                <a:gd name="T50" fmla="*/ 552 w 553"/>
                <a:gd name="T51" fmla="*/ 150 h 177"/>
                <a:gd name="T52" fmla="*/ 553 w 553"/>
                <a:gd name="T53" fmla="*/ 140 h 177"/>
                <a:gd name="T54" fmla="*/ 553 w 553"/>
                <a:gd name="T55" fmla="*/ 37 h 177"/>
                <a:gd name="T56" fmla="*/ 552 w 553"/>
                <a:gd name="T57" fmla="*/ 28 h 177"/>
                <a:gd name="T58" fmla="*/ 549 w 553"/>
                <a:gd name="T59" fmla="*/ 19 h 177"/>
                <a:gd name="T60" fmla="*/ 545 w 553"/>
                <a:gd name="T61" fmla="*/ 13 h 177"/>
                <a:gd name="T62" fmla="*/ 540 w 553"/>
                <a:gd name="T63" fmla="*/ 8 h 177"/>
                <a:gd name="T64" fmla="*/ 533 w 553"/>
                <a:gd name="T65" fmla="*/ 4 h 177"/>
                <a:gd name="T66" fmla="*/ 527 w 553"/>
                <a:gd name="T67" fmla="*/ 2 h 177"/>
                <a:gd name="T68" fmla="*/ 522 w 553"/>
                <a:gd name="T69" fmla="*/ 0 h 177"/>
                <a:gd name="T70" fmla="*/ 516 w 553"/>
                <a:gd name="T71" fmla="*/ 0 h 177"/>
                <a:gd name="T72" fmla="*/ 37 w 553"/>
                <a:gd name="T73" fmla="*/ 0 h 177"/>
                <a:gd name="T74" fmla="*/ 37 w 553"/>
                <a:gd name="T75" fmla="*/ 145 h 177"/>
                <a:gd name="T76" fmla="*/ 36 w 553"/>
                <a:gd name="T77" fmla="*/ 145 h 177"/>
                <a:gd name="T78" fmla="*/ 33 w 553"/>
                <a:gd name="T79" fmla="*/ 144 h 177"/>
                <a:gd name="T80" fmla="*/ 32 w 553"/>
                <a:gd name="T81" fmla="*/ 143 h 177"/>
                <a:gd name="T82" fmla="*/ 31 w 553"/>
                <a:gd name="T83" fmla="*/ 140 h 177"/>
                <a:gd name="T84" fmla="*/ 31 w 553"/>
                <a:gd name="T85" fmla="*/ 37 h 177"/>
                <a:gd name="T86" fmla="*/ 32 w 553"/>
                <a:gd name="T87" fmla="*/ 33 h 177"/>
                <a:gd name="T88" fmla="*/ 33 w 553"/>
                <a:gd name="T89" fmla="*/ 32 h 177"/>
                <a:gd name="T90" fmla="*/ 36 w 553"/>
                <a:gd name="T91" fmla="*/ 31 h 177"/>
                <a:gd name="T92" fmla="*/ 37 w 553"/>
                <a:gd name="T93" fmla="*/ 31 h 177"/>
                <a:gd name="T94" fmla="*/ 516 w 553"/>
                <a:gd name="T95" fmla="*/ 31 h 177"/>
                <a:gd name="T96" fmla="*/ 518 w 553"/>
                <a:gd name="T97" fmla="*/ 32 h 177"/>
                <a:gd name="T98" fmla="*/ 520 w 553"/>
                <a:gd name="T99" fmla="*/ 33 h 177"/>
                <a:gd name="T100" fmla="*/ 520 w 553"/>
                <a:gd name="T101" fmla="*/ 36 h 177"/>
                <a:gd name="T102" fmla="*/ 520 w 553"/>
                <a:gd name="T103" fmla="*/ 37 h 177"/>
                <a:gd name="T104" fmla="*/ 520 w 553"/>
                <a:gd name="T105" fmla="*/ 140 h 177"/>
                <a:gd name="T106" fmla="*/ 520 w 553"/>
                <a:gd name="T107" fmla="*/ 141 h 177"/>
                <a:gd name="T108" fmla="*/ 519 w 553"/>
                <a:gd name="T109" fmla="*/ 144 h 177"/>
                <a:gd name="T110" fmla="*/ 518 w 553"/>
                <a:gd name="T111" fmla="*/ 145 h 177"/>
                <a:gd name="T112" fmla="*/ 515 w 553"/>
                <a:gd name="T113" fmla="*/ 145 h 177"/>
                <a:gd name="T114" fmla="*/ 37 w 553"/>
                <a:gd name="T115" fmla="*/ 145 h 17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3"/>
                <a:gd name="T175" fmla="*/ 0 h 177"/>
                <a:gd name="T176" fmla="*/ 553 w 553"/>
                <a:gd name="T177" fmla="*/ 177 h 17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3" h="177">
                  <a:moveTo>
                    <a:pt x="37" y="0"/>
                  </a:moveTo>
                  <a:lnTo>
                    <a:pt x="28" y="1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10" y="9"/>
                  </a:lnTo>
                  <a:lnTo>
                    <a:pt x="5" y="17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1" y="151"/>
                  </a:lnTo>
                  <a:lnTo>
                    <a:pt x="5" y="159"/>
                  </a:lnTo>
                  <a:lnTo>
                    <a:pt x="10" y="167"/>
                  </a:lnTo>
                  <a:lnTo>
                    <a:pt x="15" y="170"/>
                  </a:lnTo>
                  <a:lnTo>
                    <a:pt x="21" y="174"/>
                  </a:lnTo>
                  <a:lnTo>
                    <a:pt x="28" y="176"/>
                  </a:lnTo>
                  <a:lnTo>
                    <a:pt x="37" y="177"/>
                  </a:lnTo>
                  <a:lnTo>
                    <a:pt x="516" y="177"/>
                  </a:lnTo>
                  <a:lnTo>
                    <a:pt x="522" y="177"/>
                  </a:lnTo>
                  <a:lnTo>
                    <a:pt x="527" y="175"/>
                  </a:lnTo>
                  <a:lnTo>
                    <a:pt x="533" y="173"/>
                  </a:lnTo>
                  <a:lnTo>
                    <a:pt x="540" y="169"/>
                  </a:lnTo>
                  <a:lnTo>
                    <a:pt x="545" y="164"/>
                  </a:lnTo>
                  <a:lnTo>
                    <a:pt x="549" y="158"/>
                  </a:lnTo>
                  <a:lnTo>
                    <a:pt x="552" y="150"/>
                  </a:lnTo>
                  <a:lnTo>
                    <a:pt x="553" y="140"/>
                  </a:lnTo>
                  <a:lnTo>
                    <a:pt x="553" y="37"/>
                  </a:lnTo>
                  <a:lnTo>
                    <a:pt x="552" y="28"/>
                  </a:lnTo>
                  <a:lnTo>
                    <a:pt x="549" y="19"/>
                  </a:lnTo>
                  <a:lnTo>
                    <a:pt x="545" y="13"/>
                  </a:lnTo>
                  <a:lnTo>
                    <a:pt x="540" y="8"/>
                  </a:lnTo>
                  <a:lnTo>
                    <a:pt x="533" y="4"/>
                  </a:lnTo>
                  <a:lnTo>
                    <a:pt x="527" y="2"/>
                  </a:lnTo>
                  <a:lnTo>
                    <a:pt x="522" y="0"/>
                  </a:lnTo>
                  <a:lnTo>
                    <a:pt x="516" y="0"/>
                  </a:lnTo>
                  <a:lnTo>
                    <a:pt x="37" y="0"/>
                  </a:lnTo>
                  <a:close/>
                  <a:moveTo>
                    <a:pt x="37" y="145"/>
                  </a:moveTo>
                  <a:lnTo>
                    <a:pt x="36" y="145"/>
                  </a:lnTo>
                  <a:lnTo>
                    <a:pt x="33" y="144"/>
                  </a:lnTo>
                  <a:lnTo>
                    <a:pt x="32" y="143"/>
                  </a:lnTo>
                  <a:lnTo>
                    <a:pt x="31" y="140"/>
                  </a:lnTo>
                  <a:lnTo>
                    <a:pt x="31" y="37"/>
                  </a:lnTo>
                  <a:lnTo>
                    <a:pt x="32" y="33"/>
                  </a:lnTo>
                  <a:lnTo>
                    <a:pt x="33" y="32"/>
                  </a:lnTo>
                  <a:lnTo>
                    <a:pt x="36" y="31"/>
                  </a:lnTo>
                  <a:lnTo>
                    <a:pt x="37" y="31"/>
                  </a:lnTo>
                  <a:lnTo>
                    <a:pt x="516" y="31"/>
                  </a:lnTo>
                  <a:lnTo>
                    <a:pt x="518" y="32"/>
                  </a:lnTo>
                  <a:lnTo>
                    <a:pt x="520" y="33"/>
                  </a:lnTo>
                  <a:lnTo>
                    <a:pt x="520" y="36"/>
                  </a:lnTo>
                  <a:lnTo>
                    <a:pt x="520" y="37"/>
                  </a:lnTo>
                  <a:lnTo>
                    <a:pt x="520" y="140"/>
                  </a:lnTo>
                  <a:lnTo>
                    <a:pt x="520" y="141"/>
                  </a:lnTo>
                  <a:lnTo>
                    <a:pt x="519" y="144"/>
                  </a:lnTo>
                  <a:lnTo>
                    <a:pt x="518" y="145"/>
                  </a:lnTo>
                  <a:lnTo>
                    <a:pt x="515" y="145"/>
                  </a:lnTo>
                  <a:lnTo>
                    <a:pt x="3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05" name="Freeform 58"/>
            <p:cNvSpPr>
              <a:spLocks/>
            </p:cNvSpPr>
            <p:nvPr/>
          </p:nvSpPr>
          <p:spPr bwMode="auto">
            <a:xfrm>
              <a:off x="625" y="3079"/>
              <a:ext cx="248" cy="60"/>
            </a:xfrm>
            <a:custGeom>
              <a:avLst/>
              <a:gdLst>
                <a:gd name="T0" fmla="*/ 496 w 496"/>
                <a:gd name="T1" fmla="*/ 103 h 120"/>
                <a:gd name="T2" fmla="*/ 496 w 496"/>
                <a:gd name="T3" fmla="*/ 17 h 120"/>
                <a:gd name="T4" fmla="*/ 492 w 496"/>
                <a:gd name="T5" fmla="*/ 7 h 120"/>
                <a:gd name="T6" fmla="*/ 485 w 496"/>
                <a:gd name="T7" fmla="*/ 2 h 120"/>
                <a:gd name="T8" fmla="*/ 478 w 496"/>
                <a:gd name="T9" fmla="*/ 0 h 120"/>
                <a:gd name="T10" fmla="*/ 475 w 496"/>
                <a:gd name="T11" fmla="*/ 0 h 120"/>
                <a:gd name="T12" fmla="*/ 22 w 496"/>
                <a:gd name="T13" fmla="*/ 0 h 120"/>
                <a:gd name="T14" fmla="*/ 9 w 496"/>
                <a:gd name="T15" fmla="*/ 2 h 120"/>
                <a:gd name="T16" fmla="*/ 3 w 496"/>
                <a:gd name="T17" fmla="*/ 8 h 120"/>
                <a:gd name="T18" fmla="*/ 0 w 496"/>
                <a:gd name="T19" fmla="*/ 15 h 120"/>
                <a:gd name="T20" fmla="*/ 0 w 496"/>
                <a:gd name="T21" fmla="*/ 17 h 120"/>
                <a:gd name="T22" fmla="*/ 0 w 496"/>
                <a:gd name="T23" fmla="*/ 103 h 120"/>
                <a:gd name="T24" fmla="*/ 0 w 496"/>
                <a:gd name="T25" fmla="*/ 105 h 120"/>
                <a:gd name="T26" fmla="*/ 3 w 496"/>
                <a:gd name="T27" fmla="*/ 111 h 120"/>
                <a:gd name="T28" fmla="*/ 9 w 496"/>
                <a:gd name="T29" fmla="*/ 118 h 120"/>
                <a:gd name="T30" fmla="*/ 22 w 496"/>
                <a:gd name="T31" fmla="*/ 120 h 120"/>
                <a:gd name="T32" fmla="*/ 475 w 496"/>
                <a:gd name="T33" fmla="*/ 120 h 120"/>
                <a:gd name="T34" fmla="*/ 478 w 496"/>
                <a:gd name="T35" fmla="*/ 120 h 120"/>
                <a:gd name="T36" fmla="*/ 485 w 496"/>
                <a:gd name="T37" fmla="*/ 118 h 120"/>
                <a:gd name="T38" fmla="*/ 492 w 496"/>
                <a:gd name="T39" fmla="*/ 113 h 120"/>
                <a:gd name="T40" fmla="*/ 496 w 496"/>
                <a:gd name="T41" fmla="*/ 103 h 1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6"/>
                <a:gd name="T64" fmla="*/ 0 h 120"/>
                <a:gd name="T65" fmla="*/ 496 w 496"/>
                <a:gd name="T66" fmla="*/ 120 h 1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6" h="120">
                  <a:moveTo>
                    <a:pt x="496" y="103"/>
                  </a:moveTo>
                  <a:lnTo>
                    <a:pt x="496" y="17"/>
                  </a:lnTo>
                  <a:lnTo>
                    <a:pt x="492" y="7"/>
                  </a:lnTo>
                  <a:lnTo>
                    <a:pt x="485" y="2"/>
                  </a:lnTo>
                  <a:lnTo>
                    <a:pt x="478" y="0"/>
                  </a:lnTo>
                  <a:lnTo>
                    <a:pt x="475" y="0"/>
                  </a:lnTo>
                  <a:lnTo>
                    <a:pt x="22" y="0"/>
                  </a:lnTo>
                  <a:lnTo>
                    <a:pt x="9" y="2"/>
                  </a:lnTo>
                  <a:lnTo>
                    <a:pt x="3" y="8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3" y="111"/>
                  </a:lnTo>
                  <a:lnTo>
                    <a:pt x="9" y="118"/>
                  </a:lnTo>
                  <a:lnTo>
                    <a:pt x="22" y="120"/>
                  </a:lnTo>
                  <a:lnTo>
                    <a:pt x="475" y="120"/>
                  </a:lnTo>
                  <a:lnTo>
                    <a:pt x="478" y="120"/>
                  </a:lnTo>
                  <a:lnTo>
                    <a:pt x="485" y="118"/>
                  </a:lnTo>
                  <a:lnTo>
                    <a:pt x="492" y="113"/>
                  </a:lnTo>
                  <a:lnTo>
                    <a:pt x="496" y="103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  <p:sp>
          <p:nvSpPr>
            <p:cNvPr id="106" name="Freeform 59"/>
            <p:cNvSpPr>
              <a:spLocks noEditPoints="1"/>
            </p:cNvSpPr>
            <p:nvPr/>
          </p:nvSpPr>
          <p:spPr bwMode="auto">
            <a:xfrm>
              <a:off x="601" y="3056"/>
              <a:ext cx="276" cy="89"/>
            </a:xfrm>
            <a:custGeom>
              <a:avLst/>
              <a:gdLst>
                <a:gd name="T0" fmla="*/ 37 w 553"/>
                <a:gd name="T1" fmla="*/ 0 h 178"/>
                <a:gd name="T2" fmla="*/ 28 w 553"/>
                <a:gd name="T3" fmla="*/ 1 h 178"/>
                <a:gd name="T4" fmla="*/ 21 w 553"/>
                <a:gd name="T5" fmla="*/ 3 h 178"/>
                <a:gd name="T6" fmla="*/ 15 w 553"/>
                <a:gd name="T7" fmla="*/ 7 h 178"/>
                <a:gd name="T8" fmla="*/ 10 w 553"/>
                <a:gd name="T9" fmla="*/ 10 h 178"/>
                <a:gd name="T10" fmla="*/ 5 w 553"/>
                <a:gd name="T11" fmla="*/ 18 h 178"/>
                <a:gd name="T12" fmla="*/ 1 w 553"/>
                <a:gd name="T13" fmla="*/ 27 h 178"/>
                <a:gd name="T14" fmla="*/ 0 w 553"/>
                <a:gd name="T15" fmla="*/ 33 h 178"/>
                <a:gd name="T16" fmla="*/ 0 w 553"/>
                <a:gd name="T17" fmla="*/ 37 h 178"/>
                <a:gd name="T18" fmla="*/ 0 w 553"/>
                <a:gd name="T19" fmla="*/ 142 h 178"/>
                <a:gd name="T20" fmla="*/ 0 w 553"/>
                <a:gd name="T21" fmla="*/ 145 h 178"/>
                <a:gd name="T22" fmla="*/ 1 w 553"/>
                <a:gd name="T23" fmla="*/ 152 h 178"/>
                <a:gd name="T24" fmla="*/ 5 w 553"/>
                <a:gd name="T25" fmla="*/ 160 h 178"/>
                <a:gd name="T26" fmla="*/ 10 w 553"/>
                <a:gd name="T27" fmla="*/ 168 h 178"/>
                <a:gd name="T28" fmla="*/ 15 w 553"/>
                <a:gd name="T29" fmla="*/ 172 h 178"/>
                <a:gd name="T30" fmla="*/ 21 w 553"/>
                <a:gd name="T31" fmla="*/ 175 h 178"/>
                <a:gd name="T32" fmla="*/ 28 w 553"/>
                <a:gd name="T33" fmla="*/ 177 h 178"/>
                <a:gd name="T34" fmla="*/ 37 w 553"/>
                <a:gd name="T35" fmla="*/ 178 h 178"/>
                <a:gd name="T36" fmla="*/ 516 w 553"/>
                <a:gd name="T37" fmla="*/ 178 h 178"/>
                <a:gd name="T38" fmla="*/ 522 w 553"/>
                <a:gd name="T39" fmla="*/ 178 h 178"/>
                <a:gd name="T40" fmla="*/ 527 w 553"/>
                <a:gd name="T41" fmla="*/ 176 h 178"/>
                <a:gd name="T42" fmla="*/ 533 w 553"/>
                <a:gd name="T43" fmla="*/ 174 h 178"/>
                <a:gd name="T44" fmla="*/ 540 w 553"/>
                <a:gd name="T45" fmla="*/ 170 h 178"/>
                <a:gd name="T46" fmla="*/ 545 w 553"/>
                <a:gd name="T47" fmla="*/ 165 h 178"/>
                <a:gd name="T48" fmla="*/ 549 w 553"/>
                <a:gd name="T49" fmla="*/ 159 h 178"/>
                <a:gd name="T50" fmla="*/ 552 w 553"/>
                <a:gd name="T51" fmla="*/ 151 h 178"/>
                <a:gd name="T52" fmla="*/ 553 w 553"/>
                <a:gd name="T53" fmla="*/ 142 h 178"/>
                <a:gd name="T54" fmla="*/ 553 w 553"/>
                <a:gd name="T55" fmla="*/ 37 h 178"/>
                <a:gd name="T56" fmla="*/ 552 w 553"/>
                <a:gd name="T57" fmla="*/ 28 h 178"/>
                <a:gd name="T58" fmla="*/ 549 w 553"/>
                <a:gd name="T59" fmla="*/ 20 h 178"/>
                <a:gd name="T60" fmla="*/ 545 w 553"/>
                <a:gd name="T61" fmla="*/ 14 h 178"/>
                <a:gd name="T62" fmla="*/ 540 w 553"/>
                <a:gd name="T63" fmla="*/ 8 h 178"/>
                <a:gd name="T64" fmla="*/ 533 w 553"/>
                <a:gd name="T65" fmla="*/ 5 h 178"/>
                <a:gd name="T66" fmla="*/ 527 w 553"/>
                <a:gd name="T67" fmla="*/ 2 h 178"/>
                <a:gd name="T68" fmla="*/ 522 w 553"/>
                <a:gd name="T69" fmla="*/ 0 h 178"/>
                <a:gd name="T70" fmla="*/ 516 w 553"/>
                <a:gd name="T71" fmla="*/ 0 h 178"/>
                <a:gd name="T72" fmla="*/ 37 w 553"/>
                <a:gd name="T73" fmla="*/ 0 h 178"/>
                <a:gd name="T74" fmla="*/ 37 w 553"/>
                <a:gd name="T75" fmla="*/ 146 h 178"/>
                <a:gd name="T76" fmla="*/ 36 w 553"/>
                <a:gd name="T77" fmla="*/ 146 h 178"/>
                <a:gd name="T78" fmla="*/ 33 w 553"/>
                <a:gd name="T79" fmla="*/ 145 h 178"/>
                <a:gd name="T80" fmla="*/ 32 w 553"/>
                <a:gd name="T81" fmla="*/ 144 h 178"/>
                <a:gd name="T82" fmla="*/ 31 w 553"/>
                <a:gd name="T83" fmla="*/ 140 h 178"/>
                <a:gd name="T84" fmla="*/ 31 w 553"/>
                <a:gd name="T85" fmla="*/ 37 h 178"/>
                <a:gd name="T86" fmla="*/ 32 w 553"/>
                <a:gd name="T87" fmla="*/ 35 h 178"/>
                <a:gd name="T88" fmla="*/ 33 w 553"/>
                <a:gd name="T89" fmla="*/ 32 h 178"/>
                <a:gd name="T90" fmla="*/ 36 w 553"/>
                <a:gd name="T91" fmla="*/ 32 h 178"/>
                <a:gd name="T92" fmla="*/ 37 w 553"/>
                <a:gd name="T93" fmla="*/ 32 h 178"/>
                <a:gd name="T94" fmla="*/ 516 w 553"/>
                <a:gd name="T95" fmla="*/ 32 h 178"/>
                <a:gd name="T96" fmla="*/ 518 w 553"/>
                <a:gd name="T97" fmla="*/ 32 h 178"/>
                <a:gd name="T98" fmla="*/ 520 w 553"/>
                <a:gd name="T99" fmla="*/ 33 h 178"/>
                <a:gd name="T100" fmla="*/ 520 w 553"/>
                <a:gd name="T101" fmla="*/ 36 h 178"/>
                <a:gd name="T102" fmla="*/ 520 w 553"/>
                <a:gd name="T103" fmla="*/ 37 h 178"/>
                <a:gd name="T104" fmla="*/ 520 w 553"/>
                <a:gd name="T105" fmla="*/ 142 h 178"/>
                <a:gd name="T106" fmla="*/ 520 w 553"/>
                <a:gd name="T107" fmla="*/ 143 h 178"/>
                <a:gd name="T108" fmla="*/ 519 w 553"/>
                <a:gd name="T109" fmla="*/ 145 h 178"/>
                <a:gd name="T110" fmla="*/ 518 w 553"/>
                <a:gd name="T111" fmla="*/ 146 h 178"/>
                <a:gd name="T112" fmla="*/ 515 w 553"/>
                <a:gd name="T113" fmla="*/ 146 h 178"/>
                <a:gd name="T114" fmla="*/ 37 w 553"/>
                <a:gd name="T115" fmla="*/ 146 h 17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3"/>
                <a:gd name="T175" fmla="*/ 0 h 178"/>
                <a:gd name="T176" fmla="*/ 553 w 553"/>
                <a:gd name="T177" fmla="*/ 178 h 17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3" h="178">
                  <a:moveTo>
                    <a:pt x="37" y="0"/>
                  </a:moveTo>
                  <a:lnTo>
                    <a:pt x="28" y="1"/>
                  </a:lnTo>
                  <a:lnTo>
                    <a:pt x="21" y="3"/>
                  </a:lnTo>
                  <a:lnTo>
                    <a:pt x="15" y="7"/>
                  </a:lnTo>
                  <a:lnTo>
                    <a:pt x="10" y="10"/>
                  </a:lnTo>
                  <a:lnTo>
                    <a:pt x="5" y="18"/>
                  </a:lnTo>
                  <a:lnTo>
                    <a:pt x="1" y="27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1" y="152"/>
                  </a:lnTo>
                  <a:lnTo>
                    <a:pt x="5" y="160"/>
                  </a:lnTo>
                  <a:lnTo>
                    <a:pt x="10" y="168"/>
                  </a:lnTo>
                  <a:lnTo>
                    <a:pt x="15" y="172"/>
                  </a:lnTo>
                  <a:lnTo>
                    <a:pt x="21" y="175"/>
                  </a:lnTo>
                  <a:lnTo>
                    <a:pt x="28" y="177"/>
                  </a:lnTo>
                  <a:lnTo>
                    <a:pt x="37" y="178"/>
                  </a:lnTo>
                  <a:lnTo>
                    <a:pt x="516" y="178"/>
                  </a:lnTo>
                  <a:lnTo>
                    <a:pt x="522" y="178"/>
                  </a:lnTo>
                  <a:lnTo>
                    <a:pt x="527" y="176"/>
                  </a:lnTo>
                  <a:lnTo>
                    <a:pt x="533" y="174"/>
                  </a:lnTo>
                  <a:lnTo>
                    <a:pt x="540" y="170"/>
                  </a:lnTo>
                  <a:lnTo>
                    <a:pt x="545" y="165"/>
                  </a:lnTo>
                  <a:lnTo>
                    <a:pt x="549" y="159"/>
                  </a:lnTo>
                  <a:lnTo>
                    <a:pt x="552" y="151"/>
                  </a:lnTo>
                  <a:lnTo>
                    <a:pt x="553" y="142"/>
                  </a:lnTo>
                  <a:lnTo>
                    <a:pt x="553" y="37"/>
                  </a:lnTo>
                  <a:lnTo>
                    <a:pt x="552" y="28"/>
                  </a:lnTo>
                  <a:lnTo>
                    <a:pt x="549" y="20"/>
                  </a:lnTo>
                  <a:lnTo>
                    <a:pt x="545" y="14"/>
                  </a:lnTo>
                  <a:lnTo>
                    <a:pt x="540" y="8"/>
                  </a:lnTo>
                  <a:lnTo>
                    <a:pt x="533" y="5"/>
                  </a:lnTo>
                  <a:lnTo>
                    <a:pt x="527" y="2"/>
                  </a:lnTo>
                  <a:lnTo>
                    <a:pt x="522" y="0"/>
                  </a:lnTo>
                  <a:lnTo>
                    <a:pt x="516" y="0"/>
                  </a:lnTo>
                  <a:lnTo>
                    <a:pt x="37" y="0"/>
                  </a:lnTo>
                  <a:close/>
                  <a:moveTo>
                    <a:pt x="37" y="146"/>
                  </a:moveTo>
                  <a:lnTo>
                    <a:pt x="36" y="146"/>
                  </a:lnTo>
                  <a:lnTo>
                    <a:pt x="33" y="145"/>
                  </a:lnTo>
                  <a:lnTo>
                    <a:pt x="32" y="144"/>
                  </a:lnTo>
                  <a:lnTo>
                    <a:pt x="31" y="140"/>
                  </a:lnTo>
                  <a:lnTo>
                    <a:pt x="31" y="37"/>
                  </a:lnTo>
                  <a:lnTo>
                    <a:pt x="32" y="35"/>
                  </a:lnTo>
                  <a:lnTo>
                    <a:pt x="33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516" y="32"/>
                  </a:lnTo>
                  <a:lnTo>
                    <a:pt x="518" y="32"/>
                  </a:lnTo>
                  <a:lnTo>
                    <a:pt x="520" y="33"/>
                  </a:lnTo>
                  <a:lnTo>
                    <a:pt x="520" y="36"/>
                  </a:lnTo>
                  <a:lnTo>
                    <a:pt x="520" y="37"/>
                  </a:lnTo>
                  <a:lnTo>
                    <a:pt x="520" y="142"/>
                  </a:lnTo>
                  <a:lnTo>
                    <a:pt x="520" y="143"/>
                  </a:lnTo>
                  <a:lnTo>
                    <a:pt x="519" y="145"/>
                  </a:lnTo>
                  <a:lnTo>
                    <a:pt x="518" y="146"/>
                  </a:lnTo>
                  <a:lnTo>
                    <a:pt x="515" y="146"/>
                  </a:lnTo>
                  <a:lnTo>
                    <a:pt x="37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latin typeface="Constantia" pitchFamily="18" charset="0"/>
              </a:endParaRPr>
            </a:p>
          </p:txBody>
        </p:sp>
      </p:grpSp>
      <p:sp>
        <p:nvSpPr>
          <p:cNvPr id="108" name="ZoneTexte 107"/>
          <p:cNvSpPr txBox="1"/>
          <p:nvPr/>
        </p:nvSpPr>
        <p:spPr>
          <a:xfrm>
            <a:off x="1905004" y="1904803"/>
            <a:ext cx="446388" cy="692468"/>
          </a:xfrm>
          <a:prstGeom prst="ellipse">
            <a:avLst/>
          </a:prstGeom>
          <a:noFill/>
          <a:ln w="19050">
            <a:noFill/>
          </a:ln>
        </p:spPr>
        <p:txBody>
          <a:bodyPr wrap="none" lIns="0" tIns="0" rIns="108000" bIns="0" rtlCol="0">
            <a:spAutoFit/>
          </a:bodyPr>
          <a:lstStyle/>
          <a:p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09" name="ZoneTexte 108"/>
          <p:cNvSpPr txBox="1"/>
          <p:nvPr/>
        </p:nvSpPr>
        <p:spPr>
          <a:xfrm>
            <a:off x="1911092" y="3791866"/>
            <a:ext cx="446388" cy="692468"/>
          </a:xfrm>
          <a:prstGeom prst="ellipse">
            <a:avLst/>
          </a:prstGeom>
          <a:noFill/>
          <a:ln w="19050">
            <a:noFill/>
          </a:ln>
        </p:spPr>
        <p:txBody>
          <a:bodyPr wrap="none" lIns="0" tIns="0" rIns="108000" bIns="0" rtlCol="0">
            <a:spAutoFit/>
          </a:bodyPr>
          <a:lstStyle/>
          <a:p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7840945" y="773270"/>
            <a:ext cx="446388" cy="692468"/>
          </a:xfrm>
          <a:prstGeom prst="ellipse">
            <a:avLst/>
          </a:prstGeom>
          <a:noFill/>
          <a:ln w="19050">
            <a:noFill/>
          </a:ln>
        </p:spPr>
        <p:txBody>
          <a:bodyPr wrap="none" lIns="0" tIns="0" rIns="108000" bIns="0" rtlCol="0">
            <a:spAutoFit/>
          </a:bodyPr>
          <a:lstStyle/>
          <a:p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ZoneTexte 110"/>
          <p:cNvSpPr txBox="1"/>
          <p:nvPr/>
        </p:nvSpPr>
        <p:spPr>
          <a:xfrm>
            <a:off x="4697947" y="2379529"/>
            <a:ext cx="446388" cy="692468"/>
          </a:xfrm>
          <a:prstGeom prst="ellipse">
            <a:avLst/>
          </a:prstGeom>
          <a:noFill/>
          <a:ln w="19050">
            <a:noFill/>
          </a:ln>
        </p:spPr>
        <p:txBody>
          <a:bodyPr wrap="none" lIns="0" tIns="0" rIns="108000" bIns="0" rtlCol="0">
            <a:spAutoFit/>
          </a:bodyPr>
          <a:lstStyle/>
          <a:p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9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26" y="4136616"/>
            <a:ext cx="1848946" cy="1740656"/>
          </a:xfrm>
          <a:prstGeom prst="rect">
            <a:avLst/>
          </a:prstGeom>
        </p:spPr>
      </p:pic>
      <p:sp>
        <p:nvSpPr>
          <p:cNvPr id="4" name="Organigramme : Processus 3"/>
          <p:cNvSpPr/>
          <p:nvPr/>
        </p:nvSpPr>
        <p:spPr>
          <a:xfrm>
            <a:off x="4291323" y="3212976"/>
            <a:ext cx="562265" cy="530859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ICD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>
            <a:endCxn id="12" idx="0"/>
          </p:cNvCxnSpPr>
          <p:nvPr/>
        </p:nvCxnSpPr>
        <p:spPr>
          <a:xfrm flipH="1">
            <a:off x="3944887" y="3743835"/>
            <a:ext cx="627569" cy="98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29" y="4711244"/>
            <a:ext cx="637302" cy="47797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34" y="5086991"/>
            <a:ext cx="452224" cy="46258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32" y="4729389"/>
            <a:ext cx="445509" cy="588892"/>
          </a:xfrm>
          <a:prstGeom prst="rect">
            <a:avLst/>
          </a:prstGeom>
        </p:spPr>
      </p:pic>
      <p:cxnSp>
        <p:nvCxnSpPr>
          <p:cNvPr id="14" name="Connecteur droit 13"/>
          <p:cNvCxnSpPr>
            <a:endCxn id="11" idx="0"/>
          </p:cNvCxnSpPr>
          <p:nvPr/>
        </p:nvCxnSpPr>
        <p:spPr>
          <a:xfrm>
            <a:off x="4572456" y="3743835"/>
            <a:ext cx="4890" cy="1343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2"/>
            <a:endCxn id="10" idx="0"/>
          </p:cNvCxnSpPr>
          <p:nvPr/>
        </p:nvCxnSpPr>
        <p:spPr>
          <a:xfrm>
            <a:off x="4572456" y="3743835"/>
            <a:ext cx="773224" cy="967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rganigramme : Disque magnétique 35"/>
          <p:cNvSpPr/>
          <p:nvPr/>
        </p:nvSpPr>
        <p:spPr>
          <a:xfrm>
            <a:off x="4235152" y="1499003"/>
            <a:ext cx="648072" cy="633853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AMGA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7" name="Flèche gauche 36"/>
          <p:cNvSpPr/>
          <p:nvPr/>
        </p:nvSpPr>
        <p:spPr>
          <a:xfrm rot="5400000">
            <a:off x="4073290" y="2492896"/>
            <a:ext cx="1008112" cy="288032"/>
          </a:xfrm>
          <a:prstGeom prst="lef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6200000">
            <a:off x="363781" y="2972244"/>
            <a:ext cx="2939517" cy="104482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alpha val="55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alpha val="55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lèche vers le bas 40"/>
          <p:cNvSpPr/>
          <p:nvPr/>
        </p:nvSpPr>
        <p:spPr>
          <a:xfrm rot="16200000">
            <a:off x="3760924" y="3317627"/>
            <a:ext cx="569673" cy="373152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5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orme libre 42"/>
          <p:cNvSpPr/>
          <p:nvPr/>
        </p:nvSpPr>
        <p:spPr>
          <a:xfrm>
            <a:off x="2436647" y="2870295"/>
            <a:ext cx="1049492" cy="1025413"/>
          </a:xfrm>
          <a:custGeom>
            <a:avLst/>
            <a:gdLst>
              <a:gd name="connsiteX0" fmla="*/ 0 w 1238250"/>
              <a:gd name="connsiteY0" fmla="*/ 619125 h 1238250"/>
              <a:gd name="connsiteX1" fmla="*/ 619125 w 1238250"/>
              <a:gd name="connsiteY1" fmla="*/ 0 h 1238250"/>
              <a:gd name="connsiteX2" fmla="*/ 1238250 w 1238250"/>
              <a:gd name="connsiteY2" fmla="*/ 619125 h 1238250"/>
              <a:gd name="connsiteX3" fmla="*/ 619125 w 1238250"/>
              <a:gd name="connsiteY3" fmla="*/ 1238250 h 1238250"/>
              <a:gd name="connsiteX4" fmla="*/ 0 w 1238250"/>
              <a:gd name="connsiteY4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0" h="1238250">
                <a:moveTo>
                  <a:pt x="0" y="619125"/>
                </a:moveTo>
                <a:cubicBezTo>
                  <a:pt x="0" y="277192"/>
                  <a:pt x="277192" y="0"/>
                  <a:pt x="619125" y="0"/>
                </a:cubicBezTo>
                <a:cubicBezTo>
                  <a:pt x="961058" y="0"/>
                  <a:pt x="1238250" y="277192"/>
                  <a:pt x="1238250" y="619125"/>
                </a:cubicBezTo>
                <a:cubicBezTo>
                  <a:pt x="1238250" y="961058"/>
                  <a:pt x="961058" y="1238250"/>
                  <a:pt x="619125" y="1238250"/>
                </a:cubicBezTo>
                <a:cubicBezTo>
                  <a:pt x="277192" y="1238250"/>
                  <a:pt x="0" y="961058"/>
                  <a:pt x="0" y="61912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8" tIns="199118" rIns="199118" bIns="19911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Data Source 3</a:t>
            </a:r>
            <a:endParaRPr lang="fr-FR" sz="1400" kern="1200" dirty="0"/>
          </a:p>
        </p:txBody>
      </p:sp>
      <p:sp>
        <p:nvSpPr>
          <p:cNvPr id="44" name="Forme libre 43"/>
          <p:cNvSpPr/>
          <p:nvPr/>
        </p:nvSpPr>
        <p:spPr>
          <a:xfrm>
            <a:off x="1649296" y="3604035"/>
            <a:ext cx="1049492" cy="1025413"/>
          </a:xfrm>
          <a:custGeom>
            <a:avLst/>
            <a:gdLst>
              <a:gd name="connsiteX0" fmla="*/ 0 w 1238250"/>
              <a:gd name="connsiteY0" fmla="*/ 619125 h 1238250"/>
              <a:gd name="connsiteX1" fmla="*/ 619125 w 1238250"/>
              <a:gd name="connsiteY1" fmla="*/ 0 h 1238250"/>
              <a:gd name="connsiteX2" fmla="*/ 1238250 w 1238250"/>
              <a:gd name="connsiteY2" fmla="*/ 619125 h 1238250"/>
              <a:gd name="connsiteX3" fmla="*/ 619125 w 1238250"/>
              <a:gd name="connsiteY3" fmla="*/ 1238250 h 1238250"/>
              <a:gd name="connsiteX4" fmla="*/ 0 w 1238250"/>
              <a:gd name="connsiteY4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0" h="1238250">
                <a:moveTo>
                  <a:pt x="0" y="619125"/>
                </a:moveTo>
                <a:cubicBezTo>
                  <a:pt x="0" y="277192"/>
                  <a:pt x="277192" y="0"/>
                  <a:pt x="619125" y="0"/>
                </a:cubicBezTo>
                <a:cubicBezTo>
                  <a:pt x="961058" y="0"/>
                  <a:pt x="1238250" y="277192"/>
                  <a:pt x="1238250" y="619125"/>
                </a:cubicBezTo>
                <a:cubicBezTo>
                  <a:pt x="1238250" y="961058"/>
                  <a:pt x="961058" y="1238250"/>
                  <a:pt x="619125" y="1238250"/>
                </a:cubicBezTo>
                <a:cubicBezTo>
                  <a:pt x="277192" y="1238250"/>
                  <a:pt x="0" y="961058"/>
                  <a:pt x="0" y="61912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-27656"/>
              <a:satOff val="-5606"/>
              <a:lumOff val="30834"/>
              <a:alphaOff val="0"/>
            </a:schemeClr>
          </a:fillRef>
          <a:effectRef idx="0">
            <a:schemeClr val="accent2">
              <a:shade val="50000"/>
              <a:hueOff val="-27656"/>
              <a:satOff val="-5606"/>
              <a:lumOff val="3083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8" tIns="199118" rIns="199118" bIns="19911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Data Source 1</a:t>
            </a:r>
            <a:endParaRPr lang="fr-FR" sz="1400" kern="1200" dirty="0"/>
          </a:p>
        </p:txBody>
      </p:sp>
      <p:sp>
        <p:nvSpPr>
          <p:cNvPr id="45" name="Forme libre 44"/>
          <p:cNvSpPr/>
          <p:nvPr/>
        </p:nvSpPr>
        <p:spPr>
          <a:xfrm>
            <a:off x="1395552" y="2555835"/>
            <a:ext cx="1049492" cy="1025413"/>
          </a:xfrm>
          <a:custGeom>
            <a:avLst/>
            <a:gdLst>
              <a:gd name="connsiteX0" fmla="*/ 0 w 1238250"/>
              <a:gd name="connsiteY0" fmla="*/ 619125 h 1238250"/>
              <a:gd name="connsiteX1" fmla="*/ 619125 w 1238250"/>
              <a:gd name="connsiteY1" fmla="*/ 0 h 1238250"/>
              <a:gd name="connsiteX2" fmla="*/ 1238250 w 1238250"/>
              <a:gd name="connsiteY2" fmla="*/ 619125 h 1238250"/>
              <a:gd name="connsiteX3" fmla="*/ 619125 w 1238250"/>
              <a:gd name="connsiteY3" fmla="*/ 1238250 h 1238250"/>
              <a:gd name="connsiteX4" fmla="*/ 0 w 1238250"/>
              <a:gd name="connsiteY4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0" h="1238250">
                <a:moveTo>
                  <a:pt x="0" y="619125"/>
                </a:moveTo>
                <a:cubicBezTo>
                  <a:pt x="0" y="277192"/>
                  <a:pt x="277192" y="0"/>
                  <a:pt x="619125" y="0"/>
                </a:cubicBezTo>
                <a:cubicBezTo>
                  <a:pt x="961058" y="0"/>
                  <a:pt x="1238250" y="277192"/>
                  <a:pt x="1238250" y="619125"/>
                </a:cubicBezTo>
                <a:cubicBezTo>
                  <a:pt x="1238250" y="961058"/>
                  <a:pt x="961058" y="1238250"/>
                  <a:pt x="619125" y="1238250"/>
                </a:cubicBezTo>
                <a:cubicBezTo>
                  <a:pt x="277192" y="1238250"/>
                  <a:pt x="0" y="961058"/>
                  <a:pt x="0" y="61912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-27656"/>
              <a:satOff val="-5606"/>
              <a:lumOff val="30834"/>
              <a:alphaOff val="0"/>
            </a:schemeClr>
          </a:fillRef>
          <a:effectRef idx="0">
            <a:schemeClr val="accent2">
              <a:shade val="50000"/>
              <a:hueOff val="-27656"/>
              <a:satOff val="-5606"/>
              <a:lumOff val="3083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8" tIns="199118" rIns="199118" bIns="19911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Data Source 2</a:t>
            </a:r>
            <a:endParaRPr lang="fr-FR" sz="1400" kern="1200" dirty="0"/>
          </a:p>
        </p:txBody>
      </p:sp>
      <p:sp>
        <p:nvSpPr>
          <p:cNvPr id="46" name="Forme 45"/>
          <p:cNvSpPr/>
          <p:nvPr/>
        </p:nvSpPr>
        <p:spPr>
          <a:xfrm rot="16200000">
            <a:off x="897085" y="2180781"/>
            <a:ext cx="3190173" cy="2618633"/>
          </a:xfrm>
          <a:prstGeom prst="funnel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55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5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Ellipse 47"/>
          <p:cNvSpPr/>
          <p:nvPr/>
        </p:nvSpPr>
        <p:spPr>
          <a:xfrm rot="16200000" flipV="1">
            <a:off x="5923354" y="2945131"/>
            <a:ext cx="2939517" cy="1075672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alpha val="55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alpha val="55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Flèche vers le bas 48"/>
          <p:cNvSpPr/>
          <p:nvPr/>
        </p:nvSpPr>
        <p:spPr>
          <a:xfrm rot="16200000">
            <a:off x="4809067" y="3306837"/>
            <a:ext cx="569673" cy="394732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5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50" name="Forme libre 49"/>
          <p:cNvSpPr/>
          <p:nvPr/>
        </p:nvSpPr>
        <p:spPr>
          <a:xfrm rot="10800000" flipV="1">
            <a:off x="5691726" y="2858604"/>
            <a:ext cx="1080474" cy="1025413"/>
          </a:xfrm>
          <a:custGeom>
            <a:avLst/>
            <a:gdLst>
              <a:gd name="connsiteX0" fmla="*/ 0 w 1238250"/>
              <a:gd name="connsiteY0" fmla="*/ 619125 h 1238250"/>
              <a:gd name="connsiteX1" fmla="*/ 619125 w 1238250"/>
              <a:gd name="connsiteY1" fmla="*/ 0 h 1238250"/>
              <a:gd name="connsiteX2" fmla="*/ 1238250 w 1238250"/>
              <a:gd name="connsiteY2" fmla="*/ 619125 h 1238250"/>
              <a:gd name="connsiteX3" fmla="*/ 619125 w 1238250"/>
              <a:gd name="connsiteY3" fmla="*/ 1238250 h 1238250"/>
              <a:gd name="connsiteX4" fmla="*/ 0 w 1238250"/>
              <a:gd name="connsiteY4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0" h="1238250">
                <a:moveTo>
                  <a:pt x="0" y="619125"/>
                </a:moveTo>
                <a:cubicBezTo>
                  <a:pt x="0" y="277192"/>
                  <a:pt x="277192" y="0"/>
                  <a:pt x="619125" y="0"/>
                </a:cubicBezTo>
                <a:cubicBezTo>
                  <a:pt x="961058" y="0"/>
                  <a:pt x="1238250" y="277192"/>
                  <a:pt x="1238250" y="619125"/>
                </a:cubicBezTo>
                <a:cubicBezTo>
                  <a:pt x="1238250" y="961058"/>
                  <a:pt x="961058" y="1238250"/>
                  <a:pt x="619125" y="1238250"/>
                </a:cubicBezTo>
                <a:cubicBezTo>
                  <a:pt x="277192" y="1238250"/>
                  <a:pt x="0" y="961058"/>
                  <a:pt x="0" y="6191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8" tIns="199118" rIns="199118" bIns="19911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Client 3</a:t>
            </a:r>
            <a:endParaRPr lang="fr-FR" sz="1400" kern="1200" dirty="0"/>
          </a:p>
        </p:txBody>
      </p:sp>
      <p:sp>
        <p:nvSpPr>
          <p:cNvPr id="51" name="Forme libre 50"/>
          <p:cNvSpPr/>
          <p:nvPr/>
        </p:nvSpPr>
        <p:spPr>
          <a:xfrm rot="10800000" flipV="1">
            <a:off x="6502320" y="3592344"/>
            <a:ext cx="1080474" cy="1025413"/>
          </a:xfrm>
          <a:custGeom>
            <a:avLst/>
            <a:gdLst>
              <a:gd name="connsiteX0" fmla="*/ 0 w 1238250"/>
              <a:gd name="connsiteY0" fmla="*/ 619125 h 1238250"/>
              <a:gd name="connsiteX1" fmla="*/ 619125 w 1238250"/>
              <a:gd name="connsiteY1" fmla="*/ 0 h 1238250"/>
              <a:gd name="connsiteX2" fmla="*/ 1238250 w 1238250"/>
              <a:gd name="connsiteY2" fmla="*/ 619125 h 1238250"/>
              <a:gd name="connsiteX3" fmla="*/ 619125 w 1238250"/>
              <a:gd name="connsiteY3" fmla="*/ 1238250 h 1238250"/>
              <a:gd name="connsiteX4" fmla="*/ 0 w 1238250"/>
              <a:gd name="connsiteY4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0" h="1238250">
                <a:moveTo>
                  <a:pt x="0" y="619125"/>
                </a:moveTo>
                <a:cubicBezTo>
                  <a:pt x="0" y="277192"/>
                  <a:pt x="277192" y="0"/>
                  <a:pt x="619125" y="0"/>
                </a:cubicBezTo>
                <a:cubicBezTo>
                  <a:pt x="961058" y="0"/>
                  <a:pt x="1238250" y="277192"/>
                  <a:pt x="1238250" y="619125"/>
                </a:cubicBezTo>
                <a:cubicBezTo>
                  <a:pt x="1238250" y="961058"/>
                  <a:pt x="961058" y="1238250"/>
                  <a:pt x="619125" y="1238250"/>
                </a:cubicBezTo>
                <a:cubicBezTo>
                  <a:pt x="277192" y="1238250"/>
                  <a:pt x="0" y="961058"/>
                  <a:pt x="0" y="61912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-27656"/>
              <a:satOff val="-5606"/>
              <a:lumOff val="30834"/>
              <a:alphaOff val="0"/>
            </a:schemeClr>
          </a:fillRef>
          <a:effectRef idx="0">
            <a:schemeClr val="accent2">
              <a:shade val="50000"/>
              <a:hueOff val="-27656"/>
              <a:satOff val="-5606"/>
              <a:lumOff val="3083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8" tIns="199118" rIns="199118" bIns="19911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Client 1</a:t>
            </a:r>
            <a:endParaRPr lang="fr-FR" sz="1400" kern="1200" dirty="0"/>
          </a:p>
        </p:txBody>
      </p:sp>
      <p:sp>
        <p:nvSpPr>
          <p:cNvPr id="52" name="Forme libre 51"/>
          <p:cNvSpPr/>
          <p:nvPr/>
        </p:nvSpPr>
        <p:spPr>
          <a:xfrm rot="10800000" flipV="1">
            <a:off x="6763555" y="2544144"/>
            <a:ext cx="1080474" cy="1025413"/>
          </a:xfrm>
          <a:custGeom>
            <a:avLst/>
            <a:gdLst>
              <a:gd name="connsiteX0" fmla="*/ 0 w 1238250"/>
              <a:gd name="connsiteY0" fmla="*/ 619125 h 1238250"/>
              <a:gd name="connsiteX1" fmla="*/ 619125 w 1238250"/>
              <a:gd name="connsiteY1" fmla="*/ 0 h 1238250"/>
              <a:gd name="connsiteX2" fmla="*/ 1238250 w 1238250"/>
              <a:gd name="connsiteY2" fmla="*/ 619125 h 1238250"/>
              <a:gd name="connsiteX3" fmla="*/ 619125 w 1238250"/>
              <a:gd name="connsiteY3" fmla="*/ 1238250 h 1238250"/>
              <a:gd name="connsiteX4" fmla="*/ 0 w 1238250"/>
              <a:gd name="connsiteY4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0" h="1238250">
                <a:moveTo>
                  <a:pt x="0" y="619125"/>
                </a:moveTo>
                <a:cubicBezTo>
                  <a:pt x="0" y="277192"/>
                  <a:pt x="277192" y="0"/>
                  <a:pt x="619125" y="0"/>
                </a:cubicBezTo>
                <a:cubicBezTo>
                  <a:pt x="961058" y="0"/>
                  <a:pt x="1238250" y="277192"/>
                  <a:pt x="1238250" y="619125"/>
                </a:cubicBezTo>
                <a:cubicBezTo>
                  <a:pt x="1238250" y="961058"/>
                  <a:pt x="961058" y="1238250"/>
                  <a:pt x="619125" y="1238250"/>
                </a:cubicBezTo>
                <a:cubicBezTo>
                  <a:pt x="277192" y="1238250"/>
                  <a:pt x="0" y="961058"/>
                  <a:pt x="0" y="61912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-27656"/>
              <a:satOff val="-5606"/>
              <a:lumOff val="30834"/>
              <a:alphaOff val="0"/>
            </a:schemeClr>
          </a:fillRef>
          <a:effectRef idx="0">
            <a:schemeClr val="accent2">
              <a:shade val="50000"/>
              <a:hueOff val="-27656"/>
              <a:satOff val="-5606"/>
              <a:lumOff val="3083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8" tIns="199118" rIns="199118" bIns="19911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Client 2</a:t>
            </a:r>
            <a:endParaRPr lang="fr-FR" sz="1400" kern="1200" dirty="0"/>
          </a:p>
        </p:txBody>
      </p:sp>
      <p:sp>
        <p:nvSpPr>
          <p:cNvPr id="53" name="Forme 52"/>
          <p:cNvSpPr/>
          <p:nvPr/>
        </p:nvSpPr>
        <p:spPr>
          <a:xfrm rot="16200000" flipV="1">
            <a:off x="5106288" y="2117560"/>
            <a:ext cx="3190173" cy="2695938"/>
          </a:xfrm>
          <a:prstGeom prst="funnel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55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5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ZoneTexte 54"/>
          <p:cNvSpPr txBox="1"/>
          <p:nvPr/>
        </p:nvSpPr>
        <p:spPr>
          <a:xfrm>
            <a:off x="3832849" y="3350315"/>
            <a:ext cx="425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WS</a:t>
            </a:r>
            <a:endParaRPr lang="fr-FR" sz="1400" dirty="0"/>
          </a:p>
        </p:txBody>
      </p:sp>
      <p:sp>
        <p:nvSpPr>
          <p:cNvPr id="56" name="ZoneTexte 55"/>
          <p:cNvSpPr txBox="1"/>
          <p:nvPr/>
        </p:nvSpPr>
        <p:spPr>
          <a:xfrm>
            <a:off x="4880992" y="3350315"/>
            <a:ext cx="425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WS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53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 bwMode="auto">
          <a:xfrm rot="21421678">
            <a:off x="1917373" y="329991"/>
            <a:ext cx="5568702" cy="5759479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9525" cap="flat" cmpd="sng" algn="ctr">
            <a:solidFill>
              <a:srgbClr val="4F81BD">
                <a:shade val="50000"/>
              </a:srgbClr>
            </a:solidFill>
            <a:prstDash val="dash"/>
          </a:ln>
          <a:effectLst/>
          <a:scene3d>
            <a:camera prst="isometricOffAxis1Top"/>
            <a:lightRig rig="threePt" dir="t"/>
          </a:scene3d>
        </p:spPr>
        <p:txBody>
          <a:bodyPr lIns="72000" anchor="ctr"/>
          <a:lstStyle/>
          <a:p>
            <a:pPr marL="0" marR="0" lvl="0" indent="0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1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177805" y="1389518"/>
            <a:ext cx="3080239" cy="1820213"/>
          </a:xfrm>
          <a:prstGeom prst="flowChartAlternateProcess">
            <a:avLst/>
          </a:prstGeom>
          <a:noFill/>
          <a:ln w="76200" cap="flat" cmpd="sng" algn="ctr">
            <a:solidFill>
              <a:srgbClr val="4F81BD"/>
            </a:solidFill>
            <a:prstDash val="solid"/>
            <a:headEnd/>
            <a:tailEnd/>
          </a:ln>
          <a:effectLst/>
          <a:scene3d>
            <a:camera prst="isometricOffAxis1Top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7" name="Bouée 6"/>
          <p:cNvSpPr/>
          <p:nvPr/>
        </p:nvSpPr>
        <p:spPr>
          <a:xfrm>
            <a:off x="4259277" y="2612049"/>
            <a:ext cx="1235916" cy="1163696"/>
          </a:xfrm>
          <a:prstGeom prst="donut">
            <a:avLst>
              <a:gd name="adj" fmla="val 7410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8" name="Bouée 7"/>
          <p:cNvSpPr/>
          <p:nvPr/>
        </p:nvSpPr>
        <p:spPr>
          <a:xfrm>
            <a:off x="4441029" y="2783180"/>
            <a:ext cx="872411" cy="821432"/>
          </a:xfrm>
          <a:prstGeom prst="donut">
            <a:avLst>
              <a:gd name="adj" fmla="val 9474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9" name="Bouée 8"/>
          <p:cNvSpPr/>
          <p:nvPr/>
        </p:nvSpPr>
        <p:spPr>
          <a:xfrm>
            <a:off x="4586431" y="2920086"/>
            <a:ext cx="581607" cy="547622"/>
          </a:xfrm>
          <a:prstGeom prst="donut">
            <a:avLst>
              <a:gd name="adj" fmla="val 9474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0" name="Picture 2" descr="C:\Documents and Settings\Paul\Local Settings\Temporary Internet Files\Content.IE5\F277Q1E1\MCj0433940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957" y="2639216"/>
            <a:ext cx="692481" cy="652016"/>
          </a:xfrm>
          <a:prstGeom prst="rect">
            <a:avLst/>
          </a:prstGeom>
          <a:noFill/>
        </p:spPr>
      </p:pic>
      <p:sp>
        <p:nvSpPr>
          <p:cNvPr id="11" name="ZoneTexte 98"/>
          <p:cNvSpPr txBox="1">
            <a:spLocks noChangeArrowheads="1"/>
          </p:cNvSpPr>
          <p:nvPr/>
        </p:nvSpPr>
        <p:spPr bwMode="auto">
          <a:xfrm>
            <a:off x="7404405" y="2053003"/>
            <a:ext cx="100497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Serveur d’application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6999414" y="1715526"/>
            <a:ext cx="1352262" cy="295219"/>
          </a:xfrm>
          <a:prstGeom prst="flowChartAlternateProcess">
            <a:avLst/>
          </a:prstGeom>
          <a:solidFill>
            <a:sysClr val="window" lastClr="FFFFFF"/>
          </a:solidFill>
          <a:ln w="57150" cap="flat" cmpd="sng" algn="ctr">
            <a:solidFill>
              <a:srgbClr val="4F81BD"/>
            </a:solidFill>
            <a:prstDash val="solid"/>
            <a:headEnd/>
            <a:tailEnd/>
          </a:ln>
          <a:effectLst/>
          <a:scene3d>
            <a:camera prst="perspectiveContrastingLeftFacing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Laboratoire ACP</a:t>
            </a:r>
            <a:endParaRPr kumimoji="0" lang="fr-FR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13" name="AutoShape 27"/>
          <p:cNvSpPr>
            <a:spLocks noChangeArrowheads="1"/>
          </p:cNvSpPr>
          <p:nvPr/>
        </p:nvSpPr>
        <p:spPr bwMode="auto">
          <a:xfrm rot="10996687" flipH="1" flipV="1">
            <a:off x="5988647" y="2155950"/>
            <a:ext cx="1230679" cy="265931"/>
          </a:xfrm>
          <a:prstGeom prst="leftArrow">
            <a:avLst>
              <a:gd name="adj1" fmla="val 50000"/>
              <a:gd name="adj2" fmla="val 82592"/>
            </a:avLst>
          </a:prstGeom>
          <a:solidFill>
            <a:sysClr val="window" lastClr="FFFFFF"/>
          </a:solidFill>
          <a:ln w="38100" cap="flat" cmpd="sng" algn="ctr">
            <a:solidFill>
              <a:srgbClr val="C0504D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Export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4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6339" y="1878530"/>
            <a:ext cx="692481" cy="65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99"/>
          <p:cNvSpPr txBox="1">
            <a:spLocks noChangeArrowheads="1"/>
          </p:cNvSpPr>
          <p:nvPr/>
        </p:nvSpPr>
        <p:spPr bwMode="auto">
          <a:xfrm>
            <a:off x="4877234" y="1726582"/>
            <a:ext cx="11084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Serveur “grille”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414653" y="2313208"/>
            <a:ext cx="3080239" cy="1820213"/>
          </a:xfrm>
          <a:prstGeom prst="flowChartAlternateProcess">
            <a:avLst/>
          </a:prstGeom>
          <a:noFill/>
          <a:ln w="76200" cap="flat" cmpd="sng" algn="ctr">
            <a:solidFill>
              <a:srgbClr val="4F81BD"/>
            </a:solidFill>
            <a:prstDash val="solid"/>
            <a:headEnd/>
            <a:tailEnd/>
          </a:ln>
          <a:effectLst/>
          <a:scene3d>
            <a:camera prst="isometricOffAxis1Top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17" name="ZoneTexte 98"/>
          <p:cNvSpPr txBox="1">
            <a:spLocks noChangeArrowheads="1"/>
          </p:cNvSpPr>
          <p:nvPr/>
        </p:nvSpPr>
        <p:spPr bwMode="auto">
          <a:xfrm>
            <a:off x="8591791" y="2984062"/>
            <a:ext cx="104172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Serveur d’application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8174709" y="2642838"/>
            <a:ext cx="1352262" cy="295219"/>
          </a:xfrm>
          <a:prstGeom prst="flowChartAlternateProcess">
            <a:avLst/>
          </a:prstGeom>
          <a:solidFill>
            <a:sysClr val="window" lastClr="FFFFFF"/>
          </a:solidFill>
          <a:ln w="57150" cap="flat" cmpd="sng" algn="ctr">
            <a:solidFill>
              <a:srgbClr val="4F81BD"/>
            </a:solidFill>
            <a:prstDash val="solid"/>
            <a:headEnd/>
            <a:tailEnd/>
          </a:ln>
          <a:effectLst/>
          <a:scene3d>
            <a:camera prst="perspectiveContrastingLeftFacing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Laboratoire ACP</a:t>
            </a:r>
            <a:endParaRPr kumimoji="0" lang="fr-FR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9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920" y="2802220"/>
            <a:ext cx="692481" cy="65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ZoneTexte 99"/>
          <p:cNvSpPr txBox="1">
            <a:spLocks noChangeArrowheads="1"/>
          </p:cNvSpPr>
          <p:nvPr/>
        </p:nvSpPr>
        <p:spPr bwMode="auto">
          <a:xfrm>
            <a:off x="6328554" y="2630257"/>
            <a:ext cx="109989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Serveur “grille”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22" name="Double flèche verticale 21"/>
          <p:cNvSpPr/>
          <p:nvPr/>
        </p:nvSpPr>
        <p:spPr>
          <a:xfrm rot="5227580">
            <a:off x="5914517" y="2676497"/>
            <a:ext cx="298841" cy="1105677"/>
          </a:xfrm>
          <a:prstGeom prst="upDownArrow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  <a:scene3d>
            <a:camera prst="perspectiveHeroicExtremeLeftFacing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23" name="Double flèche verticale 22"/>
          <p:cNvSpPr/>
          <p:nvPr/>
        </p:nvSpPr>
        <p:spPr>
          <a:xfrm rot="1903406">
            <a:off x="5249161" y="2184191"/>
            <a:ext cx="317387" cy="960460"/>
          </a:xfrm>
          <a:prstGeom prst="upDownArrow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  <a:scene3d>
            <a:camera prst="perspectiveRelaxedModerately">
              <a:rot lat="19800000" lon="12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 rot="21411749">
            <a:off x="1196039" y="547330"/>
            <a:ext cx="1817763" cy="4129438"/>
          </a:xfrm>
          <a:prstGeom prst="flowChartAlternateProcess">
            <a:avLst/>
          </a:prstGeom>
          <a:noFill/>
          <a:ln w="76200" cap="flat" cmpd="sng" algn="ctr">
            <a:solidFill>
              <a:srgbClr val="92D050"/>
            </a:solidFill>
            <a:prstDash val="solid"/>
            <a:headEnd/>
            <a:tailEnd/>
          </a:ln>
          <a:effectLst/>
          <a:scene3d>
            <a:camera prst="isometricOffAxis1Top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25" name="ZoneTexte 98"/>
          <p:cNvSpPr txBox="1">
            <a:spLocks noChangeArrowheads="1"/>
          </p:cNvSpPr>
          <p:nvPr/>
        </p:nvSpPr>
        <p:spPr bwMode="auto">
          <a:xfrm>
            <a:off x="776536" y="2186103"/>
            <a:ext cx="102141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Serveur d’application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128464" y="1932865"/>
            <a:ext cx="1525382" cy="295219"/>
          </a:xfrm>
          <a:prstGeom prst="flowChartAlternateProcess">
            <a:avLst/>
          </a:prstGeom>
          <a:solidFill>
            <a:sysClr val="window" lastClr="FFFFFF"/>
          </a:solidFill>
          <a:ln w="57150" cap="flat" cmpd="sng" algn="ctr">
            <a:solidFill>
              <a:srgbClr val="92D050"/>
            </a:solidFill>
            <a:prstDash val="solid"/>
            <a:headEnd/>
            <a:tailEnd/>
          </a:ln>
          <a:effectLst/>
          <a:scene3d>
            <a:camera prst="perspectiveContrastingRightFacing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Dépistage organisé</a:t>
            </a:r>
            <a:endParaRPr kumimoji="0" lang="fr-FR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27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1828" y="2503379"/>
            <a:ext cx="692481" cy="65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ZoneTexte 99"/>
          <p:cNvSpPr txBox="1">
            <a:spLocks noChangeArrowheads="1"/>
          </p:cNvSpPr>
          <p:nvPr/>
        </p:nvSpPr>
        <p:spPr bwMode="auto">
          <a:xfrm>
            <a:off x="1649168" y="2852936"/>
            <a:ext cx="107158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Serveur “grille”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29" name="AutoShape 27"/>
          <p:cNvSpPr>
            <a:spLocks noChangeArrowheads="1"/>
          </p:cNvSpPr>
          <p:nvPr/>
        </p:nvSpPr>
        <p:spPr bwMode="auto">
          <a:xfrm rot="12894853" flipH="1" flipV="1">
            <a:off x="1793034" y="2377765"/>
            <a:ext cx="1217573" cy="318319"/>
          </a:xfrm>
          <a:prstGeom prst="leftRightArrow">
            <a:avLst/>
          </a:prstGeom>
          <a:solidFill>
            <a:sysClr val="window" lastClr="FFFFFF"/>
          </a:solidFill>
          <a:ln w="38100" cap="flat" cmpd="sng" algn="ctr">
            <a:solidFill>
              <a:srgbClr val="C0504D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smtClean="0">
                <a:solidFill>
                  <a:sysClr val="windowText" lastClr="000000"/>
                </a:solidFill>
                <a:latin typeface="Candara" pitchFamily="34" charset="0"/>
                <a:ea typeface="+mn-ea"/>
                <a:cs typeface="+mn-cs"/>
              </a:rPr>
              <a:t>Import/Export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30" name="ZoneTexte 242"/>
          <p:cNvSpPr txBox="1">
            <a:spLocks noChangeArrowheads="1"/>
          </p:cNvSpPr>
          <p:nvPr/>
        </p:nvSpPr>
        <p:spPr bwMode="auto">
          <a:xfrm>
            <a:off x="4250812" y="3974472"/>
            <a:ext cx="9018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Certificat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X509</a:t>
            </a:r>
            <a:endParaRPr kumimoji="0" lang="fr-F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pic>
        <p:nvPicPr>
          <p:cNvPr id="31" name="Picture 2" descr="C:\Documents and Settings\Paul\Local Settings\Temporary Internet Files\Content.IE5\VR278ETY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1484573" y="1769861"/>
            <a:ext cx="517432" cy="4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Double flèche verticale 31"/>
          <p:cNvSpPr/>
          <p:nvPr/>
        </p:nvSpPr>
        <p:spPr>
          <a:xfrm rot="16590478">
            <a:off x="3680827" y="2518158"/>
            <a:ext cx="298841" cy="968384"/>
          </a:xfrm>
          <a:prstGeom prst="upDownArrow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  <a:scene3d>
            <a:camera prst="perspectiveHeroicExtremeLeftFacing">
              <a:rot lat="0" lon="3000000" rev="21425485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33" name="ZoneTexte 99"/>
          <p:cNvSpPr txBox="1">
            <a:spLocks noChangeArrowheads="1"/>
          </p:cNvSpPr>
          <p:nvPr/>
        </p:nvSpPr>
        <p:spPr bwMode="auto">
          <a:xfrm>
            <a:off x="4586431" y="3372735"/>
            <a:ext cx="135875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Services centraux</a:t>
            </a:r>
            <a:r>
              <a:rPr kumimoji="0" lang="fr-FR" sz="105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 </a:t>
            </a:r>
            <a:r>
              <a:rPr lang="fr-FR" sz="105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A</a:t>
            </a:r>
            <a:r>
              <a:rPr kumimoji="0" lang="fr-FR" sz="1050" b="1" i="0" u="none" strike="noStrike" kern="0" cap="none" spc="0" normalizeH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utorité</a:t>
            </a:r>
            <a:r>
              <a:rPr kumimoji="0" lang="fr-FR" sz="105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 de sécurité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34" name="Flèche courbée vers le haut 33"/>
          <p:cNvSpPr/>
          <p:nvPr/>
        </p:nvSpPr>
        <p:spPr>
          <a:xfrm rot="3583414" flipH="1">
            <a:off x="3581209" y="4173636"/>
            <a:ext cx="2521843" cy="602969"/>
          </a:xfrm>
          <a:prstGeom prst="curvedUp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35" name="Picture 24" descr="MCj043393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63108" y="3985498"/>
            <a:ext cx="1061532" cy="934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ZoneTexte 233"/>
          <p:cNvSpPr txBox="1">
            <a:spLocks noChangeArrowheads="1"/>
          </p:cNvSpPr>
          <p:nvPr/>
        </p:nvSpPr>
        <p:spPr bwMode="auto">
          <a:xfrm>
            <a:off x="5966439" y="5296916"/>
            <a:ext cx="1054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Carte CPS du médecin</a:t>
            </a:r>
            <a:endParaRPr kumimoji="0" lang="fr-F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pic>
        <p:nvPicPr>
          <p:cNvPr id="37" name="Image 203" descr="cpsreader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5418225" y="4753569"/>
            <a:ext cx="1114356" cy="70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3" descr="MCj0424766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4985425" y="4253550"/>
            <a:ext cx="878301" cy="88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 38" descr="cp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856249">
            <a:off x="5418041" y="5093287"/>
            <a:ext cx="614630" cy="370854"/>
          </a:xfrm>
          <a:prstGeom prst="rect">
            <a:avLst/>
          </a:prstGeom>
        </p:spPr>
      </p:pic>
      <p:sp>
        <p:nvSpPr>
          <p:cNvPr id="40" name="AutoShape 27"/>
          <p:cNvSpPr>
            <a:spLocks noChangeArrowheads="1"/>
          </p:cNvSpPr>
          <p:nvPr/>
        </p:nvSpPr>
        <p:spPr bwMode="auto">
          <a:xfrm rot="10996687" flipH="1" flipV="1">
            <a:off x="7143056" y="3056091"/>
            <a:ext cx="1230679" cy="265931"/>
          </a:xfrm>
          <a:prstGeom prst="leftArrow">
            <a:avLst>
              <a:gd name="adj1" fmla="val 50000"/>
              <a:gd name="adj2" fmla="val 82592"/>
            </a:avLst>
          </a:prstGeom>
          <a:solidFill>
            <a:sysClr val="window" lastClr="FFFFFF"/>
          </a:solidFill>
          <a:ln w="38100" cap="flat" cmpd="sng" algn="ctr">
            <a:solidFill>
              <a:srgbClr val="C0504D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Export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42" name="ZoneTexte 112"/>
          <p:cNvSpPr txBox="1">
            <a:spLocks noChangeArrowheads="1"/>
          </p:cNvSpPr>
          <p:nvPr/>
        </p:nvSpPr>
        <p:spPr bwMode="auto">
          <a:xfrm rot="1790726">
            <a:off x="1642373" y="3554851"/>
            <a:ext cx="15664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Limite physique du réseau</a:t>
            </a:r>
            <a:endParaRPr kumimoji="0" lang="fr-FR" sz="1000" b="1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pic>
        <p:nvPicPr>
          <p:cNvPr id="43" name="Picture 4" descr="C:\Documents and Settings\Paul\Local Settings\Temporary Internet Files\Content.IE5\VR278ETY\MCj04325930000[2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04346" y="4414192"/>
            <a:ext cx="507816" cy="478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" name="Groupe 46"/>
          <p:cNvGrpSpPr/>
          <p:nvPr/>
        </p:nvGrpSpPr>
        <p:grpSpPr>
          <a:xfrm>
            <a:off x="6966714" y="2016183"/>
            <a:ext cx="517432" cy="487196"/>
            <a:chOff x="6966714" y="2016183"/>
            <a:chExt cx="517432" cy="487196"/>
          </a:xfrm>
        </p:grpSpPr>
        <p:pic>
          <p:nvPicPr>
            <p:cNvPr id="21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6966714" y="2016183"/>
              <a:ext cx="517432" cy="487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Croix 43"/>
            <p:cNvSpPr/>
            <p:nvPr/>
          </p:nvSpPr>
          <p:spPr bwMode="auto">
            <a:xfrm>
              <a:off x="7003509" y="2132856"/>
              <a:ext cx="253747" cy="246668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8174709" y="2941804"/>
            <a:ext cx="517432" cy="487196"/>
            <a:chOff x="8174709" y="2939873"/>
            <a:chExt cx="517432" cy="487196"/>
          </a:xfrm>
        </p:grpSpPr>
        <p:pic>
          <p:nvPicPr>
            <p:cNvPr id="41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8174709" y="2939873"/>
              <a:ext cx="517432" cy="487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Croix 44"/>
            <p:cNvSpPr/>
            <p:nvPr/>
          </p:nvSpPr>
          <p:spPr bwMode="auto">
            <a:xfrm>
              <a:off x="8227645" y="3068960"/>
              <a:ext cx="253747" cy="246668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87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 bwMode="auto">
          <a:xfrm rot="21421678">
            <a:off x="3239526" y="1567438"/>
            <a:ext cx="3368173" cy="3432737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9525" cap="flat" cmpd="sng" algn="ctr">
            <a:solidFill>
              <a:srgbClr val="4F81BD">
                <a:shade val="50000"/>
              </a:srgbClr>
            </a:solidFill>
            <a:prstDash val="dash"/>
          </a:ln>
          <a:effectLst/>
          <a:scene3d>
            <a:camera prst="isometricOffAxis1Top"/>
            <a:lightRig rig="threePt" dir="t"/>
          </a:scene3d>
        </p:spPr>
        <p:txBody>
          <a:bodyPr lIns="72000" anchor="ctr"/>
          <a:lstStyle/>
          <a:p>
            <a:pPr marL="0" marR="0" lvl="0" indent="0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1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7" name="Bouée 6"/>
          <p:cNvSpPr/>
          <p:nvPr/>
        </p:nvSpPr>
        <p:spPr>
          <a:xfrm>
            <a:off x="4259277" y="2612049"/>
            <a:ext cx="1235916" cy="1163696"/>
          </a:xfrm>
          <a:prstGeom prst="donut">
            <a:avLst>
              <a:gd name="adj" fmla="val 7410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8" name="Bouée 7"/>
          <p:cNvSpPr/>
          <p:nvPr/>
        </p:nvSpPr>
        <p:spPr>
          <a:xfrm>
            <a:off x="4441029" y="2783180"/>
            <a:ext cx="872411" cy="821432"/>
          </a:xfrm>
          <a:prstGeom prst="donut">
            <a:avLst>
              <a:gd name="adj" fmla="val 9474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9" name="Bouée 8"/>
          <p:cNvSpPr/>
          <p:nvPr/>
        </p:nvSpPr>
        <p:spPr>
          <a:xfrm>
            <a:off x="4586431" y="2920086"/>
            <a:ext cx="581607" cy="547622"/>
          </a:xfrm>
          <a:prstGeom prst="donut">
            <a:avLst>
              <a:gd name="adj" fmla="val 9474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0" name="Picture 2" descr="C:\Documents and Settings\Paul\Local Settings\Temporary Internet Files\Content.IE5\F277Q1E1\MCj0433940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957" y="2639216"/>
            <a:ext cx="692481" cy="652016"/>
          </a:xfrm>
          <a:prstGeom prst="rect">
            <a:avLst/>
          </a:prstGeom>
          <a:noFill/>
        </p:spPr>
      </p:pic>
      <p:sp>
        <p:nvSpPr>
          <p:cNvPr id="30" name="ZoneTexte 242"/>
          <p:cNvSpPr txBox="1">
            <a:spLocks noChangeArrowheads="1"/>
          </p:cNvSpPr>
          <p:nvPr/>
        </p:nvSpPr>
        <p:spPr bwMode="auto">
          <a:xfrm>
            <a:off x="3872880" y="4725144"/>
            <a:ext cx="901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Certificat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X509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33" name="ZoneTexte 99"/>
          <p:cNvSpPr txBox="1">
            <a:spLocks noChangeArrowheads="1"/>
          </p:cNvSpPr>
          <p:nvPr/>
        </p:nvSpPr>
        <p:spPr bwMode="auto">
          <a:xfrm>
            <a:off x="4520952" y="3373542"/>
            <a:ext cx="135875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Services centraux</a:t>
            </a:r>
            <a:r>
              <a:rPr kumimoji="0" lang="fr-FR" sz="10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 </a:t>
            </a:r>
            <a:r>
              <a:rPr lang="fr-FR" sz="10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A</a:t>
            </a:r>
            <a:r>
              <a:rPr kumimoji="0" lang="fr-FR" sz="1000" b="1" i="0" u="none" strike="noStrike" kern="0" cap="none" spc="0" normalizeH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utorité</a:t>
            </a:r>
            <a:r>
              <a:rPr kumimoji="0" lang="fr-FR" sz="10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 de sécurité</a:t>
            </a:r>
            <a:endParaRPr kumimoji="0" lang="fr-F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34" name="Flèche courbée vers le haut 33"/>
          <p:cNvSpPr/>
          <p:nvPr/>
        </p:nvSpPr>
        <p:spPr>
          <a:xfrm rot="3583414" flipH="1">
            <a:off x="3697918" y="3970358"/>
            <a:ext cx="2051077" cy="602969"/>
          </a:xfrm>
          <a:prstGeom prst="curvedUp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35" name="Picture 24" descr="MCj0433937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3726" y="4149080"/>
            <a:ext cx="893300" cy="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ZoneTexte 233"/>
          <p:cNvSpPr txBox="1">
            <a:spLocks noChangeArrowheads="1"/>
          </p:cNvSpPr>
          <p:nvPr/>
        </p:nvSpPr>
        <p:spPr bwMode="auto">
          <a:xfrm>
            <a:off x="4953000" y="5373216"/>
            <a:ext cx="7723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Carte CPS du médecin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pic>
        <p:nvPicPr>
          <p:cNvPr id="37" name="Image 203" descr="cpsreader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5418225" y="4753569"/>
            <a:ext cx="1114356" cy="70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3" descr="MCj0424766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985425" y="4253550"/>
            <a:ext cx="878301" cy="88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ZoneTexte 112"/>
          <p:cNvSpPr txBox="1">
            <a:spLocks noChangeArrowheads="1"/>
          </p:cNvSpPr>
          <p:nvPr/>
        </p:nvSpPr>
        <p:spPr bwMode="auto">
          <a:xfrm rot="1790726">
            <a:off x="2904897" y="3447457"/>
            <a:ext cx="12891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Limite physique du réseau</a:t>
            </a:r>
            <a:endParaRPr kumimoji="0" lang="fr-FR" sz="800" b="1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pic>
        <p:nvPicPr>
          <p:cNvPr id="43" name="Picture 4" descr="C:\Documents and Settings\Paul\Local Settings\Temporary Internet Files\Content.IE5\VR278ETY\MCj04325930000[2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20952" y="4797152"/>
            <a:ext cx="507816" cy="478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lèche courbée vers le haut 16"/>
          <p:cNvSpPr/>
          <p:nvPr/>
        </p:nvSpPr>
        <p:spPr>
          <a:xfrm rot="19145946">
            <a:off x="5904284" y="5287475"/>
            <a:ext cx="648072" cy="28803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9" name="Image 38" descr="cp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856249">
            <a:off x="5418041" y="5093287"/>
            <a:ext cx="614630" cy="370854"/>
          </a:xfrm>
          <a:prstGeom prst="rect">
            <a:avLst/>
          </a:prstGeom>
        </p:spPr>
      </p:pic>
      <p:sp>
        <p:nvSpPr>
          <p:cNvPr id="18" name="ZoneTexte 233"/>
          <p:cNvSpPr txBox="1">
            <a:spLocks noChangeArrowheads="1"/>
          </p:cNvSpPr>
          <p:nvPr/>
        </p:nvSpPr>
        <p:spPr bwMode="auto">
          <a:xfrm>
            <a:off x="6058370" y="5445224"/>
            <a:ext cx="10548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PKCS#11</a:t>
            </a:r>
            <a:endParaRPr kumimoji="0" lang="fr-F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19" name="ZoneTexte 242"/>
          <p:cNvSpPr txBox="1">
            <a:spLocks noChangeArrowheads="1"/>
          </p:cNvSpPr>
          <p:nvPr/>
        </p:nvSpPr>
        <p:spPr bwMode="auto">
          <a:xfrm>
            <a:off x="3440832" y="4077072"/>
            <a:ext cx="9738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Communication SSL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599" y="2261036"/>
            <a:ext cx="454299" cy="463092"/>
          </a:xfrm>
          <a:prstGeom prst="rect">
            <a:avLst/>
          </a:prstGeom>
        </p:spPr>
      </p:pic>
      <p:cxnSp>
        <p:nvCxnSpPr>
          <p:cNvPr id="23" name="Connecteur droit avec flèche 22"/>
          <p:cNvCxnSpPr/>
          <p:nvPr/>
        </p:nvCxnSpPr>
        <p:spPr>
          <a:xfrm>
            <a:off x="4016896" y="2612049"/>
            <a:ext cx="589090" cy="353203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42"/>
          <p:cNvSpPr txBox="1">
            <a:spLocks noChangeArrowheads="1"/>
          </p:cNvSpPr>
          <p:nvPr/>
        </p:nvSpPr>
        <p:spPr bwMode="auto">
          <a:xfrm>
            <a:off x="3711724" y="2307916"/>
            <a:ext cx="432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GIP-CPS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28" name="ZoneTexte 242"/>
          <p:cNvSpPr txBox="1">
            <a:spLocks noChangeArrowheads="1"/>
          </p:cNvSpPr>
          <p:nvPr/>
        </p:nvSpPr>
        <p:spPr bwMode="auto">
          <a:xfrm>
            <a:off x="4204830" y="2307916"/>
            <a:ext cx="9738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Vérification de l’identité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18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2998447" y="1268756"/>
            <a:ext cx="3600000" cy="720000"/>
          </a:xfrm>
          <a:custGeom>
            <a:avLst/>
            <a:gdLst>
              <a:gd name="connsiteX0" fmla="*/ 0 w 4176435"/>
              <a:gd name="connsiteY0" fmla="*/ 733777 h 733777"/>
              <a:gd name="connsiteX1" fmla="*/ 550333 w 4176435"/>
              <a:gd name="connsiteY1" fmla="*/ 0 h 733777"/>
              <a:gd name="connsiteX2" fmla="*/ 3626102 w 4176435"/>
              <a:gd name="connsiteY2" fmla="*/ 0 h 733777"/>
              <a:gd name="connsiteX3" fmla="*/ 4176435 w 4176435"/>
              <a:gd name="connsiteY3" fmla="*/ 733777 h 733777"/>
              <a:gd name="connsiteX4" fmla="*/ 0 w 4176435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435" h="733777">
                <a:moveTo>
                  <a:pt x="4176435" y="1"/>
                </a:moveTo>
                <a:lnTo>
                  <a:pt x="3626102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4176435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1356" tIns="30481" rIns="761356" bIns="3048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Application</a:t>
            </a:r>
            <a:endParaRPr lang="fr-FR" sz="2400" kern="1200" dirty="0"/>
          </a:p>
        </p:txBody>
      </p:sp>
      <p:sp>
        <p:nvSpPr>
          <p:cNvPr id="7" name="Forme libre 6"/>
          <p:cNvSpPr/>
          <p:nvPr/>
        </p:nvSpPr>
        <p:spPr>
          <a:xfrm>
            <a:off x="3178447" y="1961442"/>
            <a:ext cx="3240000" cy="720000"/>
          </a:xfrm>
          <a:custGeom>
            <a:avLst/>
            <a:gdLst>
              <a:gd name="connsiteX0" fmla="*/ 0 w 3456368"/>
              <a:gd name="connsiteY0" fmla="*/ 733777 h 733777"/>
              <a:gd name="connsiteX1" fmla="*/ 550333 w 3456368"/>
              <a:gd name="connsiteY1" fmla="*/ 0 h 733777"/>
              <a:gd name="connsiteX2" fmla="*/ 2906035 w 3456368"/>
              <a:gd name="connsiteY2" fmla="*/ 0 h 733777"/>
              <a:gd name="connsiteX3" fmla="*/ 3456368 w 3456368"/>
              <a:gd name="connsiteY3" fmla="*/ 733777 h 733777"/>
              <a:gd name="connsiteX4" fmla="*/ 0 w 3456368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368" h="733777">
                <a:moveTo>
                  <a:pt x="3456368" y="1"/>
                </a:moveTo>
                <a:lnTo>
                  <a:pt x="2906035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3456368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345" tIns="30481" rIns="635344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PKCS#11</a:t>
            </a:r>
            <a:endParaRPr lang="fr-FR" sz="2400" kern="1200" dirty="0"/>
          </a:p>
        </p:txBody>
      </p:sp>
      <p:sp>
        <p:nvSpPr>
          <p:cNvPr id="8" name="Forme libre 7"/>
          <p:cNvSpPr/>
          <p:nvPr/>
        </p:nvSpPr>
        <p:spPr>
          <a:xfrm>
            <a:off x="3358447" y="2695221"/>
            <a:ext cx="2880000" cy="720000"/>
          </a:xfrm>
          <a:custGeom>
            <a:avLst/>
            <a:gdLst>
              <a:gd name="connsiteX0" fmla="*/ 0 w 2736301"/>
              <a:gd name="connsiteY0" fmla="*/ 733777 h 733777"/>
              <a:gd name="connsiteX1" fmla="*/ 550333 w 2736301"/>
              <a:gd name="connsiteY1" fmla="*/ 0 h 733777"/>
              <a:gd name="connsiteX2" fmla="*/ 2185968 w 2736301"/>
              <a:gd name="connsiteY2" fmla="*/ 0 h 733777"/>
              <a:gd name="connsiteX3" fmla="*/ 2736301 w 2736301"/>
              <a:gd name="connsiteY3" fmla="*/ 733777 h 733777"/>
              <a:gd name="connsiteX4" fmla="*/ 0 w 2736301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01" h="733777">
                <a:moveTo>
                  <a:pt x="2736301" y="1"/>
                </a:moveTo>
                <a:lnTo>
                  <a:pt x="2185968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2736301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9333" tIns="30480" rIns="509333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Pilote de la CPS</a:t>
            </a:r>
            <a:endParaRPr lang="fr-FR" sz="2400" kern="1200" dirty="0"/>
          </a:p>
        </p:txBody>
      </p:sp>
      <p:sp>
        <p:nvSpPr>
          <p:cNvPr id="9" name="Forme libre 8"/>
          <p:cNvSpPr/>
          <p:nvPr/>
        </p:nvSpPr>
        <p:spPr>
          <a:xfrm>
            <a:off x="3538447" y="3428999"/>
            <a:ext cx="2520000" cy="720000"/>
          </a:xfrm>
          <a:custGeom>
            <a:avLst/>
            <a:gdLst>
              <a:gd name="connsiteX0" fmla="*/ 0 w 2592268"/>
              <a:gd name="connsiteY0" fmla="*/ 733777 h 733777"/>
              <a:gd name="connsiteX1" fmla="*/ 550333 w 2592268"/>
              <a:gd name="connsiteY1" fmla="*/ 0 h 733777"/>
              <a:gd name="connsiteX2" fmla="*/ 2041935 w 2592268"/>
              <a:gd name="connsiteY2" fmla="*/ 0 h 733777"/>
              <a:gd name="connsiteX3" fmla="*/ 2592268 w 2592268"/>
              <a:gd name="connsiteY3" fmla="*/ 733777 h 733777"/>
              <a:gd name="connsiteX4" fmla="*/ 0 w 2592268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268" h="733777">
                <a:moveTo>
                  <a:pt x="2592268" y="1"/>
                </a:moveTo>
                <a:lnTo>
                  <a:pt x="2041935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2592268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4127" tIns="30480" rIns="484127" bIns="3048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Pilote du lecteur</a:t>
            </a:r>
            <a:endParaRPr lang="fr-FR" sz="2400" kern="1200" dirty="0"/>
          </a:p>
        </p:txBody>
      </p:sp>
      <p:sp>
        <p:nvSpPr>
          <p:cNvPr id="10" name="Forme libre 9"/>
          <p:cNvSpPr/>
          <p:nvPr/>
        </p:nvSpPr>
        <p:spPr>
          <a:xfrm>
            <a:off x="3718447" y="4162777"/>
            <a:ext cx="2160000" cy="720000"/>
          </a:xfrm>
          <a:custGeom>
            <a:avLst/>
            <a:gdLst>
              <a:gd name="connsiteX0" fmla="*/ 0 w 1872211"/>
              <a:gd name="connsiteY0" fmla="*/ 733777 h 733777"/>
              <a:gd name="connsiteX1" fmla="*/ 550333 w 1872211"/>
              <a:gd name="connsiteY1" fmla="*/ 0 h 733777"/>
              <a:gd name="connsiteX2" fmla="*/ 1321878 w 1872211"/>
              <a:gd name="connsiteY2" fmla="*/ 0 h 733777"/>
              <a:gd name="connsiteX3" fmla="*/ 1872211 w 1872211"/>
              <a:gd name="connsiteY3" fmla="*/ 733777 h 733777"/>
              <a:gd name="connsiteX4" fmla="*/ 0 w 1872211"/>
              <a:gd name="connsiteY4" fmla="*/ 733777 h 73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2211" h="733777">
                <a:moveTo>
                  <a:pt x="1872211" y="1"/>
                </a:moveTo>
                <a:lnTo>
                  <a:pt x="1321878" y="733776"/>
                </a:lnTo>
                <a:lnTo>
                  <a:pt x="550333" y="733776"/>
                </a:lnTo>
                <a:lnTo>
                  <a:pt x="0" y="1"/>
                </a:lnTo>
                <a:lnTo>
                  <a:pt x="1872211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8117" tIns="30480" rIns="358117" bIns="3048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Matériel</a:t>
            </a:r>
            <a:endParaRPr lang="fr-FR" sz="2400" kern="1200" dirty="0"/>
          </a:p>
        </p:txBody>
      </p:sp>
    </p:spTree>
    <p:extLst>
      <p:ext uri="{BB962C8B-B14F-4D97-AF65-F5344CB8AC3E}">
        <p14:creationId xmlns:p14="http://schemas.microsoft.com/office/powerpoint/2010/main" val="428772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rganigramme : Extraire 184"/>
          <p:cNvSpPr/>
          <p:nvPr/>
        </p:nvSpPr>
        <p:spPr>
          <a:xfrm rot="5400000">
            <a:off x="2700000" y="5822173"/>
            <a:ext cx="1285884" cy="214314"/>
          </a:xfrm>
          <a:prstGeom prst="flowChartExtra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Organigramme : Extraire 183"/>
          <p:cNvSpPr/>
          <p:nvPr/>
        </p:nvSpPr>
        <p:spPr>
          <a:xfrm rot="5400000">
            <a:off x="2700000" y="3393281"/>
            <a:ext cx="1285884" cy="214314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Organigramme : Extraire 182"/>
          <p:cNvSpPr/>
          <p:nvPr/>
        </p:nvSpPr>
        <p:spPr>
          <a:xfrm rot="5400000">
            <a:off x="2700000" y="1107265"/>
            <a:ext cx="1285884" cy="214314"/>
          </a:xfrm>
          <a:prstGeom prst="flowChartExtra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/>
          <p:cNvGrpSpPr/>
          <p:nvPr/>
        </p:nvGrpSpPr>
        <p:grpSpPr>
          <a:xfrm>
            <a:off x="8754523" y="680757"/>
            <a:ext cx="508536" cy="540912"/>
            <a:chOff x="5786415" y="2343116"/>
            <a:chExt cx="839767" cy="971316"/>
          </a:xfrm>
        </p:grpSpPr>
        <p:pic>
          <p:nvPicPr>
            <p:cNvPr id="5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86415" y="2343116"/>
              <a:ext cx="839767" cy="839767"/>
            </a:xfrm>
            <a:prstGeom prst="rect">
              <a:avLst/>
            </a:prstGeom>
            <a:noFill/>
          </p:spPr>
        </p:pic>
        <p:pic>
          <p:nvPicPr>
            <p:cNvPr id="6" name="Picture 6" descr="C:\Documents and Settings\Paul\Local Settings\Temporary Internet Files\Content.IE5\840JGMSJ\MCj043159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43605" y="2914620"/>
              <a:ext cx="399812" cy="399812"/>
            </a:xfrm>
            <a:prstGeom prst="rect">
              <a:avLst/>
            </a:prstGeom>
            <a:noFill/>
          </p:spPr>
        </p:pic>
      </p:grpSp>
      <p:grpSp>
        <p:nvGrpSpPr>
          <p:cNvPr id="7" name="Group 18"/>
          <p:cNvGrpSpPr>
            <a:grpSpLocks noChangeAspect="1"/>
          </p:cNvGrpSpPr>
          <p:nvPr/>
        </p:nvGrpSpPr>
        <p:grpSpPr bwMode="auto">
          <a:xfrm>
            <a:off x="8596338" y="1556792"/>
            <a:ext cx="356243" cy="510268"/>
            <a:chOff x="5020" y="1710"/>
            <a:chExt cx="290" cy="450"/>
          </a:xfrm>
        </p:grpSpPr>
        <p:sp>
          <p:nvSpPr>
            <p:cNvPr id="8" name="AutoShape 17"/>
            <p:cNvSpPr>
              <a:spLocks noChangeAspect="1" noChangeArrowheads="1" noTextEdit="1"/>
            </p:cNvSpPr>
            <p:nvPr/>
          </p:nvSpPr>
          <p:spPr bwMode="auto">
            <a:xfrm>
              <a:off x="5020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auto">
            <a:xfrm>
              <a:off x="5114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auto">
            <a:xfrm>
              <a:off x="5022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auto">
            <a:xfrm>
              <a:off x="5197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auto">
            <a:xfrm>
              <a:off x="5080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8667776" y="1976870"/>
            <a:ext cx="771539" cy="253744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200" b="1" dirty="0"/>
              <a:t>Clé privée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7381892" y="1548242"/>
            <a:ext cx="941265" cy="253744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200" b="1" dirty="0"/>
              <a:t>Clé publique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325895" y="1252261"/>
            <a:ext cx="1151478" cy="299917"/>
          </a:xfrm>
          <a:prstGeom prst="rect">
            <a:avLst/>
          </a:prstGeom>
          <a:noFill/>
        </p:spPr>
        <p:txBody>
          <a:bodyPr wrap="square" lIns="68415" tIns="34208" rIns="68415" bIns="34208" rtlCol="0">
            <a:spAutoFit/>
          </a:bodyPr>
          <a:lstStyle/>
          <a:p>
            <a:pPr algn="ctr"/>
            <a:r>
              <a:rPr lang="fr-FR" sz="1500" dirty="0" smtClean="0"/>
              <a:t>Serveur </a:t>
            </a:r>
            <a:endParaRPr lang="fr-FR" sz="15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6761912" y="578726"/>
            <a:ext cx="2858337" cy="17145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endParaRPr lang="fr-FR" sz="3000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6596074" y="476672"/>
            <a:ext cx="2155711" cy="4121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500" dirty="0" smtClean="0">
                <a:solidFill>
                  <a:sysClr val="windowText" lastClr="000000"/>
                </a:solidFill>
              </a:rPr>
              <a:t>Système d’identification</a:t>
            </a:r>
            <a:endParaRPr lang="fr-FR" sz="1500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à coins arrondis 95"/>
          <p:cNvSpPr/>
          <p:nvPr/>
        </p:nvSpPr>
        <p:spPr>
          <a:xfrm>
            <a:off x="134336" y="132648"/>
            <a:ext cx="3104152" cy="208190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endParaRPr lang="fr-FR" sz="3000" dirty="0"/>
          </a:p>
        </p:txBody>
      </p:sp>
      <p:sp>
        <p:nvSpPr>
          <p:cNvPr id="97" name="Rectangle à coins arrondis 96"/>
          <p:cNvSpPr/>
          <p:nvPr/>
        </p:nvSpPr>
        <p:spPr>
          <a:xfrm>
            <a:off x="23778" y="77696"/>
            <a:ext cx="2077342" cy="4121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500" dirty="0" smtClean="0">
                <a:solidFill>
                  <a:sysClr val="windowText" lastClr="000000"/>
                </a:solidFill>
              </a:rPr>
              <a:t>Fournisseur 1 </a:t>
            </a:r>
            <a:endParaRPr lang="fr-FR" sz="1500" dirty="0">
              <a:solidFill>
                <a:sysClr val="windowText" lastClr="000000"/>
              </a:solidFill>
            </a:endParaRPr>
          </a:p>
        </p:txBody>
      </p:sp>
      <p:pic>
        <p:nvPicPr>
          <p:cNvPr id="98" name="Picture 2" descr="C:\Documents and Settings\Paul\Local Settings\Temporary Internet Files\Content.IE5\81Y3STEJ\MCj043393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220" y="1612434"/>
            <a:ext cx="442235" cy="408217"/>
          </a:xfrm>
          <a:prstGeom prst="rect">
            <a:avLst/>
          </a:prstGeom>
          <a:noFill/>
        </p:spPr>
      </p:pic>
      <p:sp>
        <p:nvSpPr>
          <p:cNvPr id="99" name="ZoneTexte 98"/>
          <p:cNvSpPr txBox="1"/>
          <p:nvPr/>
        </p:nvSpPr>
        <p:spPr>
          <a:xfrm>
            <a:off x="2166918" y="561276"/>
            <a:ext cx="1034175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/>
              <a:t>Serveur </a:t>
            </a:r>
            <a:r>
              <a:rPr lang="fr-FR" sz="1300" dirty="0" smtClean="0"/>
              <a:t>grille</a:t>
            </a:r>
            <a:endParaRPr lang="fr-FR" sz="1300" dirty="0"/>
          </a:p>
        </p:txBody>
      </p:sp>
      <p:cxnSp>
        <p:nvCxnSpPr>
          <p:cNvPr id="100" name="Connecteur en angle 67"/>
          <p:cNvCxnSpPr>
            <a:stCxn id="98" idx="0"/>
          </p:cNvCxnSpPr>
          <p:nvPr/>
        </p:nvCxnSpPr>
        <p:spPr>
          <a:xfrm rot="5400000" flipH="1" flipV="1">
            <a:off x="376520" y="1336270"/>
            <a:ext cx="346983" cy="2053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8"/>
          <p:cNvGrpSpPr>
            <a:grpSpLocks noChangeAspect="1"/>
          </p:cNvGrpSpPr>
          <p:nvPr/>
        </p:nvGrpSpPr>
        <p:grpSpPr bwMode="auto">
          <a:xfrm>
            <a:off x="1952604" y="1347094"/>
            <a:ext cx="356243" cy="510268"/>
            <a:chOff x="5020" y="1710"/>
            <a:chExt cx="290" cy="450"/>
          </a:xfrm>
        </p:grpSpPr>
        <p:sp>
          <p:nvSpPr>
            <p:cNvPr id="103" name="AutoShape 17"/>
            <p:cNvSpPr>
              <a:spLocks noChangeAspect="1" noChangeArrowheads="1" noTextEdit="1"/>
            </p:cNvSpPr>
            <p:nvPr/>
          </p:nvSpPr>
          <p:spPr bwMode="auto">
            <a:xfrm>
              <a:off x="5020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04" name="Freeform 19"/>
            <p:cNvSpPr>
              <a:spLocks/>
            </p:cNvSpPr>
            <p:nvPr/>
          </p:nvSpPr>
          <p:spPr bwMode="auto">
            <a:xfrm>
              <a:off x="5114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05" name="Freeform 20"/>
            <p:cNvSpPr>
              <a:spLocks/>
            </p:cNvSpPr>
            <p:nvPr/>
          </p:nvSpPr>
          <p:spPr bwMode="auto">
            <a:xfrm>
              <a:off x="5022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06" name="Freeform 21"/>
            <p:cNvSpPr>
              <a:spLocks/>
            </p:cNvSpPr>
            <p:nvPr/>
          </p:nvSpPr>
          <p:spPr bwMode="auto">
            <a:xfrm>
              <a:off x="5197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  <p:sp>
          <p:nvSpPr>
            <p:cNvPr id="107" name="Freeform 22"/>
            <p:cNvSpPr>
              <a:spLocks/>
            </p:cNvSpPr>
            <p:nvPr/>
          </p:nvSpPr>
          <p:spPr bwMode="auto">
            <a:xfrm>
              <a:off x="5080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8" name="ZoneTexte 107"/>
          <p:cNvSpPr txBox="1"/>
          <p:nvPr/>
        </p:nvSpPr>
        <p:spPr>
          <a:xfrm>
            <a:off x="2024042" y="1775722"/>
            <a:ext cx="824310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/>
              <a:t>Clé privée</a:t>
            </a:r>
          </a:p>
        </p:txBody>
      </p:sp>
      <p:pic>
        <p:nvPicPr>
          <p:cNvPr id="109" name="Picture 3" descr="C:\Documents and Settings\Paul\Local Settings\Temporary Internet Files\Content.IE5\ZNO3UNAL\MCj0431637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81232" y="847028"/>
            <a:ext cx="649820" cy="599834"/>
          </a:xfrm>
          <a:prstGeom prst="rect">
            <a:avLst/>
          </a:prstGeom>
          <a:noFill/>
        </p:spPr>
      </p:pic>
      <p:sp>
        <p:nvSpPr>
          <p:cNvPr id="110" name="Flèche droite 109"/>
          <p:cNvSpPr/>
          <p:nvPr/>
        </p:nvSpPr>
        <p:spPr>
          <a:xfrm>
            <a:off x="813918" y="898054"/>
            <a:ext cx="1567314" cy="3571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300" dirty="0"/>
              <a:t>Export des données</a:t>
            </a:r>
          </a:p>
        </p:txBody>
      </p:sp>
      <p:sp>
        <p:nvSpPr>
          <p:cNvPr id="111" name="ZoneTexte 110"/>
          <p:cNvSpPr txBox="1"/>
          <p:nvPr/>
        </p:nvSpPr>
        <p:spPr>
          <a:xfrm>
            <a:off x="300175" y="476672"/>
            <a:ext cx="1040587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/>
              <a:t>Serveur </a:t>
            </a:r>
            <a:r>
              <a:rPr lang="fr-FR" sz="1300" dirty="0" smtClean="0"/>
              <a:t>privé</a:t>
            </a:r>
            <a:endParaRPr lang="fr-FR" sz="1300" dirty="0"/>
          </a:p>
        </p:txBody>
      </p:sp>
      <p:pic>
        <p:nvPicPr>
          <p:cNvPr id="112" name="Picture 6" descr="C:\Documents and Settings\Paul\Local Settings\Temporary Internet Files\Content.IE5\840JGMSJ\MCj043159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6984" y="1061342"/>
            <a:ext cx="309378" cy="285580"/>
          </a:xfrm>
          <a:prstGeom prst="rect">
            <a:avLst/>
          </a:prstGeom>
          <a:noFill/>
        </p:spPr>
      </p:pic>
      <p:grpSp>
        <p:nvGrpSpPr>
          <p:cNvPr id="113" name="Groupe 126"/>
          <p:cNvGrpSpPr/>
          <p:nvPr/>
        </p:nvGrpSpPr>
        <p:grpSpPr>
          <a:xfrm>
            <a:off x="238092" y="704152"/>
            <a:ext cx="649820" cy="599834"/>
            <a:chOff x="16001989" y="4789497"/>
            <a:chExt cx="839767" cy="839767"/>
          </a:xfrm>
        </p:grpSpPr>
        <p:pic>
          <p:nvPicPr>
            <p:cNvPr id="114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001989" y="4789497"/>
              <a:ext cx="839767" cy="839767"/>
            </a:xfrm>
            <a:prstGeom prst="rect">
              <a:avLst/>
            </a:prstGeom>
            <a:noFill/>
          </p:spPr>
        </p:pic>
        <p:sp>
          <p:nvSpPr>
            <p:cNvPr id="115" name="Organigramme : Disque magnétique 114"/>
            <p:cNvSpPr/>
            <p:nvPr/>
          </p:nvSpPr>
          <p:spPr>
            <a:xfrm>
              <a:off x="16430614" y="5289562"/>
              <a:ext cx="214314" cy="285752"/>
            </a:xfrm>
            <a:prstGeom prst="flowChartMagneticDisk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</p:grpSp>
      <p:grpSp>
        <p:nvGrpSpPr>
          <p:cNvPr id="116" name="Group 11"/>
          <p:cNvGrpSpPr>
            <a:grpSpLocks noChangeAspect="1"/>
          </p:cNvGrpSpPr>
          <p:nvPr/>
        </p:nvGrpSpPr>
        <p:grpSpPr bwMode="auto">
          <a:xfrm>
            <a:off x="797690" y="1347094"/>
            <a:ext cx="356243" cy="510268"/>
            <a:chOff x="2565" y="1710"/>
            <a:chExt cx="290" cy="450"/>
          </a:xfrm>
        </p:grpSpPr>
        <p:sp>
          <p:nvSpPr>
            <p:cNvPr id="117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18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19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20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21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</p:grpSp>
      <p:sp>
        <p:nvSpPr>
          <p:cNvPr id="122" name="ZoneTexte 121"/>
          <p:cNvSpPr txBox="1"/>
          <p:nvPr/>
        </p:nvSpPr>
        <p:spPr>
          <a:xfrm>
            <a:off x="908297" y="1857364"/>
            <a:ext cx="1005385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/>
              <a:t>Clé publique</a:t>
            </a:r>
          </a:p>
        </p:txBody>
      </p:sp>
      <p:sp>
        <p:nvSpPr>
          <p:cNvPr id="125" name="Rectangle à coins arrondis 124"/>
          <p:cNvSpPr/>
          <p:nvPr/>
        </p:nvSpPr>
        <p:spPr>
          <a:xfrm>
            <a:off x="134336" y="2412382"/>
            <a:ext cx="3104152" cy="20819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endParaRPr lang="fr-FR" sz="3000" dirty="0"/>
          </a:p>
        </p:txBody>
      </p:sp>
      <p:sp>
        <p:nvSpPr>
          <p:cNvPr id="126" name="Rectangle à coins arrondis 125"/>
          <p:cNvSpPr/>
          <p:nvPr/>
        </p:nvSpPr>
        <p:spPr>
          <a:xfrm>
            <a:off x="0" y="2357430"/>
            <a:ext cx="2077342" cy="4121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500" dirty="0" smtClean="0">
                <a:solidFill>
                  <a:sysClr val="windowText" lastClr="000000"/>
                </a:solidFill>
              </a:rPr>
              <a:t>Fournisseur 2</a:t>
            </a:r>
            <a:endParaRPr lang="fr-FR" sz="1500" dirty="0">
              <a:solidFill>
                <a:sysClr val="windowText" lastClr="000000"/>
              </a:solidFill>
            </a:endParaRPr>
          </a:p>
        </p:txBody>
      </p:sp>
      <p:pic>
        <p:nvPicPr>
          <p:cNvPr id="127" name="Picture 2" descr="C:\Documents and Settings\Paul\Local Settings\Temporary Internet Files\Content.IE5\81Y3STEJ\MCj043393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442" y="3892168"/>
            <a:ext cx="442235" cy="408217"/>
          </a:xfrm>
          <a:prstGeom prst="rect">
            <a:avLst/>
          </a:prstGeom>
          <a:noFill/>
        </p:spPr>
      </p:pic>
      <p:sp>
        <p:nvSpPr>
          <p:cNvPr id="128" name="ZoneTexte 127"/>
          <p:cNvSpPr txBox="1"/>
          <p:nvPr/>
        </p:nvSpPr>
        <p:spPr>
          <a:xfrm>
            <a:off x="2143140" y="2841010"/>
            <a:ext cx="1034175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/>
              <a:t>Serveur </a:t>
            </a:r>
            <a:r>
              <a:rPr lang="fr-FR" sz="1300" dirty="0" smtClean="0"/>
              <a:t>grille</a:t>
            </a:r>
            <a:endParaRPr lang="fr-FR" sz="1300" dirty="0"/>
          </a:p>
        </p:txBody>
      </p:sp>
      <p:cxnSp>
        <p:nvCxnSpPr>
          <p:cNvPr id="129" name="Connecteur en angle 67"/>
          <p:cNvCxnSpPr>
            <a:stCxn id="127" idx="0"/>
          </p:cNvCxnSpPr>
          <p:nvPr/>
        </p:nvCxnSpPr>
        <p:spPr>
          <a:xfrm rot="5400000" flipH="1" flipV="1">
            <a:off x="352742" y="3616004"/>
            <a:ext cx="346983" cy="2053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8"/>
          <p:cNvGrpSpPr>
            <a:grpSpLocks noChangeAspect="1"/>
          </p:cNvGrpSpPr>
          <p:nvPr/>
        </p:nvGrpSpPr>
        <p:grpSpPr bwMode="auto">
          <a:xfrm>
            <a:off x="1928826" y="3626828"/>
            <a:ext cx="356243" cy="510268"/>
            <a:chOff x="5020" y="1710"/>
            <a:chExt cx="290" cy="450"/>
          </a:xfrm>
        </p:grpSpPr>
        <p:sp>
          <p:nvSpPr>
            <p:cNvPr id="131" name="AutoShape 17"/>
            <p:cNvSpPr>
              <a:spLocks noChangeAspect="1" noChangeArrowheads="1" noTextEdit="1"/>
            </p:cNvSpPr>
            <p:nvPr/>
          </p:nvSpPr>
          <p:spPr bwMode="auto">
            <a:xfrm>
              <a:off x="5020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32" name="Freeform 19"/>
            <p:cNvSpPr>
              <a:spLocks/>
            </p:cNvSpPr>
            <p:nvPr/>
          </p:nvSpPr>
          <p:spPr bwMode="auto">
            <a:xfrm>
              <a:off x="5114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33" name="Freeform 20"/>
            <p:cNvSpPr>
              <a:spLocks/>
            </p:cNvSpPr>
            <p:nvPr/>
          </p:nvSpPr>
          <p:spPr bwMode="auto">
            <a:xfrm>
              <a:off x="5022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34" name="Freeform 21"/>
            <p:cNvSpPr>
              <a:spLocks/>
            </p:cNvSpPr>
            <p:nvPr/>
          </p:nvSpPr>
          <p:spPr bwMode="auto">
            <a:xfrm>
              <a:off x="5197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  <p:sp>
          <p:nvSpPr>
            <p:cNvPr id="135" name="Freeform 22"/>
            <p:cNvSpPr>
              <a:spLocks/>
            </p:cNvSpPr>
            <p:nvPr/>
          </p:nvSpPr>
          <p:spPr bwMode="auto">
            <a:xfrm>
              <a:off x="5080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6" name="ZoneTexte 135"/>
          <p:cNvSpPr txBox="1"/>
          <p:nvPr/>
        </p:nvSpPr>
        <p:spPr>
          <a:xfrm>
            <a:off x="2000264" y="4055456"/>
            <a:ext cx="824310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/>
              <a:t>Clé privée</a:t>
            </a:r>
          </a:p>
        </p:txBody>
      </p:sp>
      <p:pic>
        <p:nvPicPr>
          <p:cNvPr id="137" name="Picture 3" descr="C:\Documents and Settings\Paul\Local Settings\Temporary Internet Files\Content.IE5\ZNO3UNAL\MCj0431637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54" y="3126762"/>
            <a:ext cx="649820" cy="599834"/>
          </a:xfrm>
          <a:prstGeom prst="rect">
            <a:avLst/>
          </a:prstGeom>
          <a:noFill/>
        </p:spPr>
      </p:pic>
      <p:sp>
        <p:nvSpPr>
          <p:cNvPr id="138" name="Flèche droite 137"/>
          <p:cNvSpPr/>
          <p:nvPr/>
        </p:nvSpPr>
        <p:spPr>
          <a:xfrm>
            <a:off x="790140" y="3177788"/>
            <a:ext cx="1567314" cy="3571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300" dirty="0"/>
              <a:t>Export des données</a:t>
            </a:r>
          </a:p>
        </p:txBody>
      </p:sp>
      <p:sp>
        <p:nvSpPr>
          <p:cNvPr id="139" name="ZoneTexte 138"/>
          <p:cNvSpPr txBox="1"/>
          <p:nvPr/>
        </p:nvSpPr>
        <p:spPr>
          <a:xfrm>
            <a:off x="276397" y="2780928"/>
            <a:ext cx="1040587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/>
              <a:t>Serveur </a:t>
            </a:r>
            <a:r>
              <a:rPr lang="fr-FR" sz="1300" dirty="0" smtClean="0"/>
              <a:t>privé</a:t>
            </a:r>
            <a:endParaRPr lang="fr-FR" sz="1300" dirty="0"/>
          </a:p>
        </p:txBody>
      </p:sp>
      <p:pic>
        <p:nvPicPr>
          <p:cNvPr id="140" name="Picture 6" descr="C:\Documents and Settings\Paul\Local Settings\Temporary Internet Files\Content.IE5\840JGMSJ\MCj043159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206" y="3341076"/>
            <a:ext cx="309378" cy="285580"/>
          </a:xfrm>
          <a:prstGeom prst="rect">
            <a:avLst/>
          </a:prstGeom>
          <a:noFill/>
        </p:spPr>
      </p:pic>
      <p:grpSp>
        <p:nvGrpSpPr>
          <p:cNvPr id="141" name="Groupe 126"/>
          <p:cNvGrpSpPr/>
          <p:nvPr/>
        </p:nvGrpSpPr>
        <p:grpSpPr>
          <a:xfrm>
            <a:off x="214314" y="2983886"/>
            <a:ext cx="649820" cy="599834"/>
            <a:chOff x="16001989" y="4789497"/>
            <a:chExt cx="839767" cy="839767"/>
          </a:xfrm>
        </p:grpSpPr>
        <p:pic>
          <p:nvPicPr>
            <p:cNvPr id="142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001989" y="4789497"/>
              <a:ext cx="839767" cy="839767"/>
            </a:xfrm>
            <a:prstGeom prst="rect">
              <a:avLst/>
            </a:prstGeom>
            <a:noFill/>
          </p:spPr>
        </p:pic>
        <p:sp>
          <p:nvSpPr>
            <p:cNvPr id="143" name="Organigramme : Disque magnétique 142"/>
            <p:cNvSpPr/>
            <p:nvPr/>
          </p:nvSpPr>
          <p:spPr>
            <a:xfrm>
              <a:off x="16430614" y="5289562"/>
              <a:ext cx="214314" cy="285752"/>
            </a:xfrm>
            <a:prstGeom prst="flowChartMagneticDisk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</p:grpSp>
      <p:grpSp>
        <p:nvGrpSpPr>
          <p:cNvPr id="144" name="Group 11"/>
          <p:cNvGrpSpPr>
            <a:grpSpLocks noChangeAspect="1"/>
          </p:cNvGrpSpPr>
          <p:nvPr/>
        </p:nvGrpSpPr>
        <p:grpSpPr bwMode="auto">
          <a:xfrm>
            <a:off x="773912" y="3626828"/>
            <a:ext cx="356243" cy="510268"/>
            <a:chOff x="2565" y="1710"/>
            <a:chExt cx="290" cy="450"/>
          </a:xfrm>
        </p:grpSpPr>
        <p:sp>
          <p:nvSpPr>
            <p:cNvPr id="145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</p:grpSp>
      <p:sp>
        <p:nvSpPr>
          <p:cNvPr id="150" name="ZoneTexte 149"/>
          <p:cNvSpPr txBox="1"/>
          <p:nvPr/>
        </p:nvSpPr>
        <p:spPr>
          <a:xfrm>
            <a:off x="884519" y="4137098"/>
            <a:ext cx="1005385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/>
              <a:t>Clé publique</a:t>
            </a:r>
          </a:p>
        </p:txBody>
      </p:sp>
      <p:sp>
        <p:nvSpPr>
          <p:cNvPr id="151" name="Rectangle à coins arrondis 150"/>
          <p:cNvSpPr/>
          <p:nvPr/>
        </p:nvSpPr>
        <p:spPr>
          <a:xfrm>
            <a:off x="133200" y="4776094"/>
            <a:ext cx="3104152" cy="208190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endParaRPr lang="fr-FR" sz="3000" dirty="0"/>
          </a:p>
        </p:txBody>
      </p:sp>
      <p:sp>
        <p:nvSpPr>
          <p:cNvPr id="152" name="Rectangle à coins arrondis 151"/>
          <p:cNvSpPr/>
          <p:nvPr/>
        </p:nvSpPr>
        <p:spPr>
          <a:xfrm>
            <a:off x="0" y="4721142"/>
            <a:ext cx="2077342" cy="4121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500" dirty="0" smtClean="0">
                <a:solidFill>
                  <a:sysClr val="windowText" lastClr="000000"/>
                </a:solidFill>
              </a:rPr>
              <a:t>Fournisseur 3</a:t>
            </a:r>
            <a:endParaRPr lang="fr-FR" sz="1500" dirty="0">
              <a:solidFill>
                <a:sysClr val="windowText" lastClr="000000"/>
              </a:solidFill>
            </a:endParaRPr>
          </a:p>
        </p:txBody>
      </p:sp>
      <p:pic>
        <p:nvPicPr>
          <p:cNvPr id="153" name="Picture 2" descr="C:\Documents and Settings\Paul\Local Settings\Temporary Internet Files\Content.IE5\81Y3STEJ\MCj043393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442" y="6255880"/>
            <a:ext cx="442235" cy="408217"/>
          </a:xfrm>
          <a:prstGeom prst="rect">
            <a:avLst/>
          </a:prstGeom>
          <a:noFill/>
        </p:spPr>
      </p:pic>
      <p:sp>
        <p:nvSpPr>
          <p:cNvPr id="154" name="ZoneTexte 153"/>
          <p:cNvSpPr txBox="1"/>
          <p:nvPr/>
        </p:nvSpPr>
        <p:spPr>
          <a:xfrm>
            <a:off x="2143140" y="5204722"/>
            <a:ext cx="1034175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/>
              <a:t>Serveur </a:t>
            </a:r>
            <a:r>
              <a:rPr lang="fr-FR" sz="1300" dirty="0" smtClean="0"/>
              <a:t>grille</a:t>
            </a:r>
            <a:endParaRPr lang="fr-FR" sz="1300" dirty="0"/>
          </a:p>
        </p:txBody>
      </p:sp>
      <p:cxnSp>
        <p:nvCxnSpPr>
          <p:cNvPr id="155" name="Connecteur en angle 67"/>
          <p:cNvCxnSpPr>
            <a:stCxn id="153" idx="0"/>
          </p:cNvCxnSpPr>
          <p:nvPr/>
        </p:nvCxnSpPr>
        <p:spPr>
          <a:xfrm rot="5400000" flipH="1" flipV="1">
            <a:off x="352742" y="5979716"/>
            <a:ext cx="346983" cy="2053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8"/>
          <p:cNvGrpSpPr>
            <a:grpSpLocks noChangeAspect="1"/>
          </p:cNvGrpSpPr>
          <p:nvPr/>
        </p:nvGrpSpPr>
        <p:grpSpPr bwMode="auto">
          <a:xfrm>
            <a:off x="1928826" y="5990540"/>
            <a:ext cx="356243" cy="510268"/>
            <a:chOff x="5020" y="1710"/>
            <a:chExt cx="290" cy="450"/>
          </a:xfrm>
        </p:grpSpPr>
        <p:sp>
          <p:nvSpPr>
            <p:cNvPr id="157" name="AutoShape 17"/>
            <p:cNvSpPr>
              <a:spLocks noChangeAspect="1" noChangeArrowheads="1" noTextEdit="1"/>
            </p:cNvSpPr>
            <p:nvPr/>
          </p:nvSpPr>
          <p:spPr bwMode="auto">
            <a:xfrm>
              <a:off x="5020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58" name="Freeform 19"/>
            <p:cNvSpPr>
              <a:spLocks/>
            </p:cNvSpPr>
            <p:nvPr/>
          </p:nvSpPr>
          <p:spPr bwMode="auto">
            <a:xfrm>
              <a:off x="5114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59" name="Freeform 20"/>
            <p:cNvSpPr>
              <a:spLocks/>
            </p:cNvSpPr>
            <p:nvPr/>
          </p:nvSpPr>
          <p:spPr bwMode="auto">
            <a:xfrm>
              <a:off x="5022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60" name="Freeform 21"/>
            <p:cNvSpPr>
              <a:spLocks/>
            </p:cNvSpPr>
            <p:nvPr/>
          </p:nvSpPr>
          <p:spPr bwMode="auto">
            <a:xfrm>
              <a:off x="5197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  <p:sp>
          <p:nvSpPr>
            <p:cNvPr id="161" name="Freeform 22"/>
            <p:cNvSpPr>
              <a:spLocks/>
            </p:cNvSpPr>
            <p:nvPr/>
          </p:nvSpPr>
          <p:spPr bwMode="auto">
            <a:xfrm>
              <a:off x="5080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2" name="ZoneTexte 161"/>
          <p:cNvSpPr txBox="1"/>
          <p:nvPr/>
        </p:nvSpPr>
        <p:spPr>
          <a:xfrm>
            <a:off x="2000264" y="6419168"/>
            <a:ext cx="824310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/>
              <a:t>Clé privée</a:t>
            </a:r>
          </a:p>
        </p:txBody>
      </p:sp>
      <p:pic>
        <p:nvPicPr>
          <p:cNvPr id="163" name="Picture 3" descr="C:\Documents and Settings\Paul\Local Settings\Temporary Internet Files\Content.IE5\ZNO3UNAL\MCj0431637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54" y="5490474"/>
            <a:ext cx="649820" cy="599834"/>
          </a:xfrm>
          <a:prstGeom prst="rect">
            <a:avLst/>
          </a:prstGeom>
          <a:noFill/>
        </p:spPr>
      </p:pic>
      <p:sp>
        <p:nvSpPr>
          <p:cNvPr id="164" name="Flèche droite 163"/>
          <p:cNvSpPr/>
          <p:nvPr/>
        </p:nvSpPr>
        <p:spPr>
          <a:xfrm>
            <a:off x="790140" y="5541500"/>
            <a:ext cx="1567314" cy="3571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300" dirty="0"/>
              <a:t>Export des données</a:t>
            </a:r>
          </a:p>
        </p:txBody>
      </p:sp>
      <p:sp>
        <p:nvSpPr>
          <p:cNvPr id="165" name="ZoneTexte 164"/>
          <p:cNvSpPr txBox="1"/>
          <p:nvPr/>
        </p:nvSpPr>
        <p:spPr>
          <a:xfrm>
            <a:off x="276397" y="5157192"/>
            <a:ext cx="1040587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/>
              <a:t>Serveur </a:t>
            </a:r>
            <a:r>
              <a:rPr lang="fr-FR" sz="1300" dirty="0" smtClean="0"/>
              <a:t>privé</a:t>
            </a:r>
            <a:endParaRPr lang="fr-FR" sz="1300" dirty="0"/>
          </a:p>
        </p:txBody>
      </p:sp>
      <p:pic>
        <p:nvPicPr>
          <p:cNvPr id="166" name="Picture 6" descr="C:\Documents and Settings\Paul\Local Settings\Temporary Internet Files\Content.IE5\840JGMSJ\MCj043159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206" y="5704788"/>
            <a:ext cx="309378" cy="285580"/>
          </a:xfrm>
          <a:prstGeom prst="rect">
            <a:avLst/>
          </a:prstGeom>
          <a:noFill/>
        </p:spPr>
      </p:pic>
      <p:grpSp>
        <p:nvGrpSpPr>
          <p:cNvPr id="167" name="Groupe 126"/>
          <p:cNvGrpSpPr/>
          <p:nvPr/>
        </p:nvGrpSpPr>
        <p:grpSpPr>
          <a:xfrm>
            <a:off x="214314" y="5347598"/>
            <a:ext cx="649820" cy="599834"/>
            <a:chOff x="16001989" y="4789497"/>
            <a:chExt cx="839767" cy="839767"/>
          </a:xfrm>
        </p:grpSpPr>
        <p:pic>
          <p:nvPicPr>
            <p:cNvPr id="168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001989" y="4789497"/>
              <a:ext cx="839767" cy="839767"/>
            </a:xfrm>
            <a:prstGeom prst="rect">
              <a:avLst/>
            </a:prstGeom>
            <a:noFill/>
          </p:spPr>
        </p:pic>
        <p:sp>
          <p:nvSpPr>
            <p:cNvPr id="169" name="Organigramme : Disque magnétique 168"/>
            <p:cNvSpPr/>
            <p:nvPr/>
          </p:nvSpPr>
          <p:spPr>
            <a:xfrm>
              <a:off x="16430614" y="5289562"/>
              <a:ext cx="214314" cy="285752"/>
            </a:xfrm>
            <a:prstGeom prst="flowChartMagneticDisk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</p:grpSp>
      <p:grpSp>
        <p:nvGrpSpPr>
          <p:cNvPr id="170" name="Group 11"/>
          <p:cNvGrpSpPr>
            <a:grpSpLocks noChangeAspect="1"/>
          </p:cNvGrpSpPr>
          <p:nvPr/>
        </p:nvGrpSpPr>
        <p:grpSpPr bwMode="auto">
          <a:xfrm>
            <a:off x="773912" y="5990540"/>
            <a:ext cx="356243" cy="510268"/>
            <a:chOff x="2565" y="1710"/>
            <a:chExt cx="290" cy="450"/>
          </a:xfrm>
        </p:grpSpPr>
        <p:sp>
          <p:nvSpPr>
            <p:cNvPr id="171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72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73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74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75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</p:grpSp>
      <p:sp>
        <p:nvSpPr>
          <p:cNvPr id="176" name="ZoneTexte 175"/>
          <p:cNvSpPr txBox="1"/>
          <p:nvPr/>
        </p:nvSpPr>
        <p:spPr>
          <a:xfrm>
            <a:off x="884519" y="6500810"/>
            <a:ext cx="1005385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/>
              <a:t>Clé publique</a:t>
            </a:r>
          </a:p>
        </p:txBody>
      </p:sp>
      <p:grpSp>
        <p:nvGrpSpPr>
          <p:cNvPr id="177" name="Groupe 171"/>
          <p:cNvGrpSpPr>
            <a:grpSpLocks/>
          </p:cNvGrpSpPr>
          <p:nvPr/>
        </p:nvGrpSpPr>
        <p:grpSpPr bwMode="auto">
          <a:xfrm>
            <a:off x="3524240" y="285729"/>
            <a:ext cx="1785950" cy="2000263"/>
            <a:chOff x="14439937" y="1209632"/>
            <a:chExt cx="1714514" cy="2143141"/>
          </a:xfrm>
          <a:solidFill>
            <a:schemeClr val="bg1"/>
          </a:solidFill>
        </p:grpSpPr>
        <p:sp>
          <p:nvSpPr>
            <p:cNvPr id="178" name="Rectangle à coins arrondis 177"/>
            <p:cNvSpPr/>
            <p:nvPr/>
          </p:nvSpPr>
          <p:spPr>
            <a:xfrm>
              <a:off x="14439937" y="1209632"/>
              <a:ext cx="1643076" cy="428628"/>
            </a:xfrm>
            <a:prstGeom prst="round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1"/>
                  </a:solidFill>
                </a:rPr>
                <a:t>Patient X</a:t>
              </a:r>
            </a:p>
          </p:txBody>
        </p:sp>
        <p:sp>
          <p:nvSpPr>
            <p:cNvPr id="179" name="Organigramme : Document 178"/>
            <p:cNvSpPr/>
            <p:nvPr/>
          </p:nvSpPr>
          <p:spPr>
            <a:xfrm>
              <a:off x="14439937" y="1566822"/>
              <a:ext cx="1714514" cy="1785951"/>
            </a:xfrm>
            <a:prstGeom prst="flowChartDocumen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smtClean="0"/>
                <a:t>ID=</a:t>
              </a:r>
              <a:r>
                <a:rPr lang="en-GB" sz="1400" b="1" dirty="0" smtClean="0"/>
                <a:t>12002110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err="1" smtClean="0"/>
                <a:t>RSCAId</a:t>
              </a:r>
              <a:r>
                <a:rPr lang="en-GB" sz="1400" dirty="0" smtClean="0"/>
                <a:t>=</a:t>
              </a:r>
              <a:r>
                <a:rPr lang="fr-FR" sz="1400" b="1" dirty="0"/>
                <a:t> </a:t>
              </a:r>
              <a:r>
                <a:rPr lang="fr-FR" sz="1400" b="1" dirty="0" smtClean="0">
                  <a:solidFill>
                    <a:srgbClr val="00B0F0"/>
                  </a:solidFill>
                </a:rPr>
                <a:t>a5b[…]c43a</a:t>
              </a:r>
              <a:endParaRPr lang="en-GB" sz="1400" dirty="0">
                <a:solidFill>
                  <a:srgbClr val="00B0F0"/>
                </a:solidFill>
              </a:endParaRP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N= Martin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D= 17/01/65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ADR= Rue X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[...]</a:t>
              </a:r>
            </a:p>
          </p:txBody>
        </p:sp>
      </p:grpSp>
      <p:grpSp>
        <p:nvGrpSpPr>
          <p:cNvPr id="186" name="Groupe 171"/>
          <p:cNvGrpSpPr>
            <a:grpSpLocks/>
          </p:cNvGrpSpPr>
          <p:nvPr/>
        </p:nvGrpSpPr>
        <p:grpSpPr bwMode="auto">
          <a:xfrm>
            <a:off x="3524240" y="2428868"/>
            <a:ext cx="1785950" cy="2143140"/>
            <a:chOff x="14439937" y="1209632"/>
            <a:chExt cx="1714514" cy="2225571"/>
          </a:xfrm>
          <a:solidFill>
            <a:schemeClr val="bg1"/>
          </a:solidFill>
        </p:grpSpPr>
        <p:sp>
          <p:nvSpPr>
            <p:cNvPr id="187" name="Rectangle à coins arrondis 186"/>
            <p:cNvSpPr/>
            <p:nvPr/>
          </p:nvSpPr>
          <p:spPr>
            <a:xfrm>
              <a:off x="14439937" y="1209632"/>
              <a:ext cx="1643076" cy="428628"/>
            </a:xfrm>
            <a:prstGeom prst="round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1"/>
                  </a:solidFill>
                </a:rPr>
                <a:t>Patient X</a:t>
              </a:r>
            </a:p>
          </p:txBody>
        </p:sp>
        <p:sp>
          <p:nvSpPr>
            <p:cNvPr id="188" name="Organigramme : Document 187"/>
            <p:cNvSpPr/>
            <p:nvPr/>
          </p:nvSpPr>
          <p:spPr>
            <a:xfrm>
              <a:off x="14439937" y="1566822"/>
              <a:ext cx="1714514" cy="1868381"/>
            </a:xfrm>
            <a:prstGeom prst="flowChartDocumen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smtClean="0"/>
                <a:t>Id=</a:t>
              </a:r>
              <a:r>
                <a:rPr lang="en-GB" sz="1400" b="1" dirty="0" smtClean="0"/>
                <a:t>1D72C1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err="1" smtClean="0"/>
                <a:t>RSCAId</a:t>
              </a:r>
              <a:r>
                <a:rPr lang="en-GB" sz="1400" dirty="0" smtClean="0"/>
                <a:t>=</a:t>
              </a:r>
              <a:r>
                <a:rPr lang="fr-FR" sz="1400" b="1" dirty="0"/>
                <a:t> 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fd1[…]ea9</a:t>
              </a:r>
              <a:endParaRPr lang="en-GB" sz="1400" dirty="0">
                <a:solidFill>
                  <a:srgbClr val="FF0000"/>
                </a:solidFill>
              </a:endParaRP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N= Martin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D= 17/01/65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ADR= Rue X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[...]</a:t>
              </a:r>
            </a:p>
          </p:txBody>
        </p:sp>
      </p:grpSp>
      <p:grpSp>
        <p:nvGrpSpPr>
          <p:cNvPr id="189" name="Groupe 171"/>
          <p:cNvGrpSpPr>
            <a:grpSpLocks/>
          </p:cNvGrpSpPr>
          <p:nvPr/>
        </p:nvGrpSpPr>
        <p:grpSpPr bwMode="auto">
          <a:xfrm>
            <a:off x="3524241" y="4857760"/>
            <a:ext cx="1785950" cy="2000240"/>
            <a:chOff x="14439937" y="1209632"/>
            <a:chExt cx="1863602" cy="2143141"/>
          </a:xfrm>
          <a:solidFill>
            <a:schemeClr val="bg1"/>
          </a:solidFill>
        </p:grpSpPr>
        <p:sp>
          <p:nvSpPr>
            <p:cNvPr id="190" name="Rectangle à coins arrondis 189"/>
            <p:cNvSpPr/>
            <p:nvPr/>
          </p:nvSpPr>
          <p:spPr>
            <a:xfrm>
              <a:off x="14439937" y="1209632"/>
              <a:ext cx="1643076" cy="428628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1"/>
                  </a:solidFill>
                </a:rPr>
                <a:t>Patient X</a:t>
              </a:r>
            </a:p>
          </p:txBody>
        </p:sp>
        <p:sp>
          <p:nvSpPr>
            <p:cNvPr id="191" name="Organigramme : Document 190"/>
            <p:cNvSpPr/>
            <p:nvPr/>
          </p:nvSpPr>
          <p:spPr>
            <a:xfrm>
              <a:off x="14439937" y="1566822"/>
              <a:ext cx="1863602" cy="1785951"/>
            </a:xfrm>
            <a:prstGeom prst="flowChartDocumen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smtClean="0"/>
                <a:t>ID=</a:t>
              </a:r>
              <a:r>
                <a:rPr lang="en-GB" sz="1400" b="1" dirty="0" smtClean="0"/>
                <a:t>0192298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err="1" smtClean="0"/>
                <a:t>RSCAId</a:t>
              </a:r>
              <a:r>
                <a:rPr lang="en-GB" sz="1400" dirty="0" smtClean="0"/>
                <a:t>=</a:t>
              </a:r>
              <a:r>
                <a:rPr lang="fr-FR" sz="1400" b="1" dirty="0"/>
                <a:t> 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c1d[…]f98</a:t>
              </a:r>
              <a:endParaRPr lang="en-GB" sz="1400" dirty="0">
                <a:solidFill>
                  <a:srgbClr val="00B050"/>
                </a:solidFill>
              </a:endParaRP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N= Martin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D= 17/01/65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ADR= Rue X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[...]</a:t>
              </a:r>
            </a:p>
          </p:txBody>
        </p:sp>
      </p:grpSp>
      <p:sp>
        <p:nvSpPr>
          <p:cNvPr id="196" name="Organigramme : Extraire 195"/>
          <p:cNvSpPr/>
          <p:nvPr/>
        </p:nvSpPr>
        <p:spPr>
          <a:xfrm rot="10800000">
            <a:off x="7453330" y="3000372"/>
            <a:ext cx="1285884" cy="357190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0" name="Groupe 171"/>
          <p:cNvGrpSpPr>
            <a:grpSpLocks/>
          </p:cNvGrpSpPr>
          <p:nvPr/>
        </p:nvGrpSpPr>
        <p:grpSpPr bwMode="auto">
          <a:xfrm>
            <a:off x="7239016" y="2928934"/>
            <a:ext cx="1643074" cy="2000264"/>
            <a:chOff x="14439937" y="1209632"/>
            <a:chExt cx="1714514" cy="2143141"/>
          </a:xfrm>
          <a:solidFill>
            <a:schemeClr val="bg1"/>
          </a:solidFill>
        </p:grpSpPr>
        <p:sp>
          <p:nvSpPr>
            <p:cNvPr id="181" name="Rectangle à coins arrondis 180"/>
            <p:cNvSpPr/>
            <p:nvPr/>
          </p:nvSpPr>
          <p:spPr>
            <a:xfrm>
              <a:off x="14439937" y="1209632"/>
              <a:ext cx="1643076" cy="428628"/>
            </a:xfrm>
            <a:prstGeom prst="round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1"/>
                  </a:solidFill>
                </a:rPr>
                <a:t>Patient X</a:t>
              </a:r>
            </a:p>
          </p:txBody>
        </p:sp>
        <p:sp>
          <p:nvSpPr>
            <p:cNvPr id="182" name="Organigramme : Document 181"/>
            <p:cNvSpPr/>
            <p:nvPr/>
          </p:nvSpPr>
          <p:spPr>
            <a:xfrm>
              <a:off x="14439937" y="1566822"/>
              <a:ext cx="1714514" cy="1785951"/>
            </a:xfrm>
            <a:prstGeom prst="flowChartDocumen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600" dirty="0" smtClean="0"/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 smtClean="0"/>
                <a:t>Id=</a:t>
              </a:r>
              <a:r>
                <a:rPr lang="fr-FR" sz="1600" b="1" dirty="0"/>
                <a:t> </a:t>
              </a:r>
              <a:r>
                <a:rPr lang="fr-FR" sz="1600" b="1" dirty="0" smtClean="0"/>
                <a:t>a5b[…]c43a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/>
                <a:t>Id</a:t>
              </a:r>
              <a:r>
                <a:rPr lang="en-GB" sz="1600" dirty="0" smtClean="0"/>
                <a:t>= </a:t>
              </a:r>
              <a:r>
                <a:rPr lang="en-GB" sz="1600" b="1" dirty="0" smtClean="0"/>
                <a:t>fd1[...]ea9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/>
                <a:t>Id</a:t>
              </a:r>
              <a:r>
                <a:rPr lang="en-GB" sz="1600" dirty="0" smtClean="0"/>
                <a:t>= </a:t>
              </a:r>
              <a:r>
                <a:rPr lang="en-GB" sz="1600" b="1" dirty="0" smtClean="0"/>
                <a:t>c1d[...]f98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/>
                <a:t>Id</a:t>
              </a:r>
              <a:r>
                <a:rPr lang="en-GB" sz="1600" dirty="0" smtClean="0"/>
                <a:t>= ID-1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 smtClean="0"/>
                <a:t>Id= ID-2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 smtClean="0"/>
                <a:t>Id= ID-3</a:t>
              </a:r>
              <a:endParaRPr lang="en-GB" sz="1600" dirty="0"/>
            </a:p>
          </p:txBody>
        </p:sp>
      </p:grpSp>
      <p:sp>
        <p:nvSpPr>
          <p:cNvPr id="192" name="Flèche droite 191"/>
          <p:cNvSpPr/>
          <p:nvPr/>
        </p:nvSpPr>
        <p:spPr>
          <a:xfrm rot="2731781">
            <a:off x="4628190" y="2160862"/>
            <a:ext cx="3139850" cy="207066"/>
          </a:xfrm>
          <a:prstGeom prst="rightArrow">
            <a:avLst/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Flèche droite 196"/>
          <p:cNvSpPr/>
          <p:nvPr/>
        </p:nvSpPr>
        <p:spPr>
          <a:xfrm rot="683725">
            <a:off x="5094491" y="3360257"/>
            <a:ext cx="2217350" cy="207201"/>
          </a:xfrm>
          <a:prstGeom prst="right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8" name="Flèche droite 197"/>
          <p:cNvSpPr/>
          <p:nvPr/>
        </p:nvSpPr>
        <p:spPr>
          <a:xfrm rot="19547337">
            <a:off x="4844256" y="4554315"/>
            <a:ext cx="2686006" cy="209410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2" name="Organigramme : Disque magnétique 201"/>
          <p:cNvSpPr/>
          <p:nvPr/>
        </p:nvSpPr>
        <p:spPr>
          <a:xfrm>
            <a:off x="8715436" y="5500702"/>
            <a:ext cx="452406" cy="571504"/>
          </a:xfrm>
          <a:prstGeom prst="flowChartMagneticDisk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5" tIns="45717" rIns="91435" bIns="45717" rtlCol="0" anchor="ctr"/>
          <a:lstStyle/>
          <a:p>
            <a:pPr algn="ctr"/>
            <a:endParaRPr lang="fr-FR" sz="3000" dirty="0"/>
          </a:p>
        </p:txBody>
      </p:sp>
      <p:sp>
        <p:nvSpPr>
          <p:cNvPr id="203" name="Organigramme : Disque magnétique 202"/>
          <p:cNvSpPr/>
          <p:nvPr/>
        </p:nvSpPr>
        <p:spPr>
          <a:xfrm>
            <a:off x="7810520" y="5643578"/>
            <a:ext cx="452406" cy="571504"/>
          </a:xfrm>
          <a:prstGeom prst="flowChartMagneticDisk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5" tIns="45717" rIns="91435" bIns="45717" rtlCol="0" anchor="ctr"/>
          <a:lstStyle/>
          <a:p>
            <a:pPr algn="ctr"/>
            <a:endParaRPr lang="fr-FR" sz="3000" dirty="0"/>
          </a:p>
        </p:txBody>
      </p:sp>
      <p:sp>
        <p:nvSpPr>
          <p:cNvPr id="204" name="Organigramme : Disque magnétique 203"/>
          <p:cNvSpPr/>
          <p:nvPr/>
        </p:nvSpPr>
        <p:spPr>
          <a:xfrm>
            <a:off x="7024702" y="5572140"/>
            <a:ext cx="452406" cy="571504"/>
          </a:xfrm>
          <a:prstGeom prst="flowChartMagneticDisk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5" tIns="45717" rIns="91435" bIns="45717" rtlCol="0" anchor="ctr"/>
          <a:lstStyle/>
          <a:p>
            <a:pPr algn="ctr"/>
            <a:endParaRPr lang="fr-FR" sz="3000" dirty="0"/>
          </a:p>
        </p:txBody>
      </p:sp>
      <p:sp>
        <p:nvSpPr>
          <p:cNvPr id="205" name="Rectangle 204"/>
          <p:cNvSpPr/>
          <p:nvPr/>
        </p:nvSpPr>
        <p:spPr>
          <a:xfrm>
            <a:off x="6403889" y="6215082"/>
            <a:ext cx="334418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ysClr val="windowText" lastClr="000000"/>
                </a:solidFill>
              </a:rPr>
              <a:t>Autres systèmes d’identification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cxnSp>
        <p:nvCxnSpPr>
          <p:cNvPr id="206" name="Connecteur droit 205"/>
          <p:cNvCxnSpPr>
            <a:stCxn id="204" idx="1"/>
            <a:endCxn id="182" idx="2"/>
          </p:cNvCxnSpPr>
          <p:nvPr/>
        </p:nvCxnSpPr>
        <p:spPr>
          <a:xfrm rot="5400000" flipH="1" flipV="1">
            <a:off x="7279158" y="4790745"/>
            <a:ext cx="753142" cy="80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206"/>
          <p:cNvCxnSpPr>
            <a:stCxn id="202" idx="1"/>
            <a:endCxn id="182" idx="2"/>
          </p:cNvCxnSpPr>
          <p:nvPr/>
        </p:nvCxnSpPr>
        <p:spPr>
          <a:xfrm rot="16200000" flipV="1">
            <a:off x="8160244" y="4719307"/>
            <a:ext cx="681704" cy="88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cteur droit 207"/>
          <p:cNvCxnSpPr>
            <a:stCxn id="203" idx="1"/>
            <a:endCxn id="182" idx="2"/>
          </p:cNvCxnSpPr>
          <p:nvPr/>
        </p:nvCxnSpPr>
        <p:spPr>
          <a:xfrm rot="5400000" flipH="1" flipV="1">
            <a:off x="7636348" y="5219373"/>
            <a:ext cx="824580" cy="23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7911582" y="5929330"/>
            <a:ext cx="256128" cy="17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96140" y="5857892"/>
            <a:ext cx="304277" cy="15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10652" y="5734073"/>
            <a:ext cx="292885" cy="1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2" name="Group 11"/>
          <p:cNvGrpSpPr>
            <a:grpSpLocks noChangeAspect="1"/>
          </p:cNvGrpSpPr>
          <p:nvPr/>
        </p:nvGrpSpPr>
        <p:grpSpPr bwMode="auto">
          <a:xfrm>
            <a:off x="7453330" y="1000108"/>
            <a:ext cx="356243" cy="510268"/>
            <a:chOff x="2565" y="1710"/>
            <a:chExt cx="290" cy="450"/>
          </a:xfrm>
        </p:grpSpPr>
        <p:sp>
          <p:nvSpPr>
            <p:cNvPr id="213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14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15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16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17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</p:grpSp>
      <p:sp>
        <p:nvSpPr>
          <p:cNvPr id="218" name="Flèche droite 217"/>
          <p:cNvSpPr/>
          <p:nvPr/>
        </p:nvSpPr>
        <p:spPr>
          <a:xfrm rot="2731781">
            <a:off x="4628190" y="2160862"/>
            <a:ext cx="3139850" cy="207066"/>
          </a:xfrm>
          <a:prstGeom prst="rightArrow">
            <a:avLst/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Flèche droite 218"/>
          <p:cNvSpPr/>
          <p:nvPr/>
        </p:nvSpPr>
        <p:spPr>
          <a:xfrm rot="683725">
            <a:off x="5094491" y="3360257"/>
            <a:ext cx="2217350" cy="207201"/>
          </a:xfrm>
          <a:prstGeom prst="right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Flèche droite 219"/>
          <p:cNvSpPr/>
          <p:nvPr/>
        </p:nvSpPr>
        <p:spPr>
          <a:xfrm rot="19547337">
            <a:off x="4844256" y="4554315"/>
            <a:ext cx="2686006" cy="209410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3" name="Connecteur droit 222"/>
          <p:cNvCxnSpPr/>
          <p:nvPr/>
        </p:nvCxnSpPr>
        <p:spPr>
          <a:xfrm flipV="1">
            <a:off x="6167446" y="1428739"/>
            <a:ext cx="1357321" cy="50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eur droit 224"/>
          <p:cNvCxnSpPr/>
          <p:nvPr/>
        </p:nvCxnSpPr>
        <p:spPr>
          <a:xfrm rot="5400000" flipH="1" flipV="1">
            <a:off x="5988851" y="1678769"/>
            <a:ext cx="1785950" cy="1285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eur droit 225"/>
          <p:cNvCxnSpPr/>
          <p:nvPr/>
        </p:nvCxnSpPr>
        <p:spPr>
          <a:xfrm rot="5400000" flipH="1" flipV="1">
            <a:off x="5488790" y="2250276"/>
            <a:ext cx="2786075" cy="128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oup 11"/>
          <p:cNvGrpSpPr>
            <a:grpSpLocks noChangeAspect="1"/>
          </p:cNvGrpSpPr>
          <p:nvPr/>
        </p:nvGrpSpPr>
        <p:grpSpPr bwMode="auto">
          <a:xfrm>
            <a:off x="5953132" y="1714488"/>
            <a:ext cx="356243" cy="510268"/>
            <a:chOff x="2565" y="1710"/>
            <a:chExt cx="290" cy="450"/>
          </a:xfrm>
        </p:grpSpPr>
        <p:sp>
          <p:nvSpPr>
            <p:cNvPr id="228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47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48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49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50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</p:grpSp>
      <p:grpSp>
        <p:nvGrpSpPr>
          <p:cNvPr id="251" name="Group 11"/>
          <p:cNvGrpSpPr>
            <a:grpSpLocks noChangeAspect="1"/>
          </p:cNvGrpSpPr>
          <p:nvPr/>
        </p:nvGrpSpPr>
        <p:grpSpPr bwMode="auto">
          <a:xfrm>
            <a:off x="6024570" y="2990170"/>
            <a:ext cx="356243" cy="510268"/>
            <a:chOff x="2565" y="1710"/>
            <a:chExt cx="290" cy="450"/>
          </a:xfrm>
        </p:grpSpPr>
        <p:sp>
          <p:nvSpPr>
            <p:cNvPr id="252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53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54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55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56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</p:grpSp>
      <p:grpSp>
        <p:nvGrpSpPr>
          <p:cNvPr id="257" name="Group 11"/>
          <p:cNvGrpSpPr>
            <a:grpSpLocks noChangeAspect="1"/>
          </p:cNvGrpSpPr>
          <p:nvPr/>
        </p:nvGrpSpPr>
        <p:grpSpPr bwMode="auto">
          <a:xfrm>
            <a:off x="6024570" y="4143380"/>
            <a:ext cx="356243" cy="510268"/>
            <a:chOff x="2565" y="1710"/>
            <a:chExt cx="290" cy="450"/>
          </a:xfrm>
        </p:grpSpPr>
        <p:sp>
          <p:nvSpPr>
            <p:cNvPr id="258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59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60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61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62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</p:grpSp>
      <p:sp>
        <p:nvSpPr>
          <p:cNvPr id="263" name="Organigramme : Extraire 262"/>
          <p:cNvSpPr/>
          <p:nvPr/>
        </p:nvSpPr>
        <p:spPr>
          <a:xfrm rot="10800000">
            <a:off x="7453330" y="2351730"/>
            <a:ext cx="1285884" cy="357190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59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rganigramme : Extraire 184"/>
          <p:cNvSpPr/>
          <p:nvPr/>
        </p:nvSpPr>
        <p:spPr>
          <a:xfrm rot="5400000">
            <a:off x="2700000" y="5744477"/>
            <a:ext cx="1285884" cy="214314"/>
          </a:xfrm>
          <a:prstGeom prst="flowChartExtra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Organigramme : Extraire 183"/>
          <p:cNvSpPr/>
          <p:nvPr/>
        </p:nvSpPr>
        <p:spPr>
          <a:xfrm rot="5400000">
            <a:off x="2700000" y="3393281"/>
            <a:ext cx="1285884" cy="214314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Organigramme : Extraire 182"/>
          <p:cNvSpPr/>
          <p:nvPr/>
        </p:nvSpPr>
        <p:spPr>
          <a:xfrm rot="5400000">
            <a:off x="2700000" y="1107265"/>
            <a:ext cx="1285884" cy="214314"/>
          </a:xfrm>
          <a:prstGeom prst="flowChartExtra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3"/>
          <p:cNvGrpSpPr/>
          <p:nvPr/>
        </p:nvGrpSpPr>
        <p:grpSpPr>
          <a:xfrm>
            <a:off x="8754523" y="632689"/>
            <a:ext cx="508536" cy="540912"/>
            <a:chOff x="5786415" y="2343116"/>
            <a:chExt cx="839767" cy="971316"/>
          </a:xfrm>
        </p:grpSpPr>
        <p:pic>
          <p:nvPicPr>
            <p:cNvPr id="5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86415" y="2343116"/>
              <a:ext cx="839767" cy="839767"/>
            </a:xfrm>
            <a:prstGeom prst="rect">
              <a:avLst/>
            </a:prstGeom>
            <a:noFill/>
          </p:spPr>
        </p:pic>
        <p:pic>
          <p:nvPicPr>
            <p:cNvPr id="6" name="Picture 6" descr="C:\Documents and Settings\Paul\Local Settings\Temporary Internet Files\Content.IE5\840JGMSJ\MCj043159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43605" y="2914620"/>
              <a:ext cx="399812" cy="399812"/>
            </a:xfrm>
            <a:prstGeom prst="rect">
              <a:avLst/>
            </a:prstGeom>
            <a:noFill/>
          </p:spPr>
        </p:pic>
      </p:grpSp>
      <p:grpSp>
        <p:nvGrpSpPr>
          <p:cNvPr id="3" name="Group 18"/>
          <p:cNvGrpSpPr>
            <a:grpSpLocks noChangeAspect="1"/>
          </p:cNvGrpSpPr>
          <p:nvPr/>
        </p:nvGrpSpPr>
        <p:grpSpPr bwMode="auto">
          <a:xfrm>
            <a:off x="8596338" y="1571612"/>
            <a:ext cx="356243" cy="510268"/>
            <a:chOff x="5020" y="1710"/>
            <a:chExt cx="290" cy="450"/>
          </a:xfrm>
        </p:grpSpPr>
        <p:sp>
          <p:nvSpPr>
            <p:cNvPr id="8" name="AutoShape 17"/>
            <p:cNvSpPr>
              <a:spLocks noChangeAspect="1" noChangeArrowheads="1" noTextEdit="1"/>
            </p:cNvSpPr>
            <p:nvPr/>
          </p:nvSpPr>
          <p:spPr bwMode="auto">
            <a:xfrm>
              <a:off x="5020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auto">
            <a:xfrm>
              <a:off x="5114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auto">
            <a:xfrm>
              <a:off x="5022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auto">
            <a:xfrm>
              <a:off x="5197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auto">
            <a:xfrm>
              <a:off x="5080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8667776" y="1928802"/>
            <a:ext cx="849830" cy="253744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200" b="1" dirty="0" err="1" smtClean="0"/>
              <a:t>Private</a:t>
            </a:r>
            <a:r>
              <a:rPr lang="fr-FR" sz="1200" b="1" dirty="0" smtClean="0"/>
              <a:t> Key</a:t>
            </a:r>
            <a:endParaRPr lang="fr-FR" sz="1200" b="1" dirty="0"/>
          </a:p>
        </p:txBody>
      </p:sp>
      <p:grpSp>
        <p:nvGrpSpPr>
          <p:cNvPr id="4" name="Group 11"/>
          <p:cNvGrpSpPr>
            <a:grpSpLocks noChangeAspect="1"/>
          </p:cNvGrpSpPr>
          <p:nvPr/>
        </p:nvGrpSpPr>
        <p:grpSpPr bwMode="auto">
          <a:xfrm>
            <a:off x="7453330" y="1000108"/>
            <a:ext cx="356243" cy="510268"/>
            <a:chOff x="2565" y="1710"/>
            <a:chExt cx="290" cy="450"/>
          </a:xfrm>
        </p:grpSpPr>
        <p:sp>
          <p:nvSpPr>
            <p:cNvPr id="15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7421034" y="1500174"/>
            <a:ext cx="603800" cy="253744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200" b="1" dirty="0" err="1" smtClean="0"/>
              <a:t>Pubkey</a:t>
            </a:r>
            <a:endParaRPr lang="fr-FR" sz="12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8444992" y="1142984"/>
            <a:ext cx="1151478" cy="299917"/>
          </a:xfrm>
          <a:prstGeom prst="rect">
            <a:avLst/>
          </a:prstGeom>
          <a:noFill/>
        </p:spPr>
        <p:txBody>
          <a:bodyPr wrap="square" lIns="68415" tIns="34208" rIns="68415" bIns="34208" rtlCol="0">
            <a:spAutoFit/>
          </a:bodyPr>
          <a:lstStyle/>
          <a:p>
            <a:pPr algn="ctr"/>
            <a:r>
              <a:rPr lang="fr-FR" sz="1500" dirty="0" smtClean="0"/>
              <a:t>Server</a:t>
            </a:r>
            <a:endParaRPr lang="fr-FR" sz="15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6761912" y="530658"/>
            <a:ext cx="2858337" cy="17145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endParaRPr lang="fr-FR" sz="3000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6596074" y="428604"/>
            <a:ext cx="2155711" cy="4121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500" dirty="0" smtClean="0">
                <a:solidFill>
                  <a:sysClr val="windowText" lastClr="000000"/>
                </a:solidFill>
              </a:rPr>
              <a:t>Identification system</a:t>
            </a:r>
            <a:endParaRPr lang="fr-FR" sz="1500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à coins arrondis 95"/>
          <p:cNvSpPr/>
          <p:nvPr/>
        </p:nvSpPr>
        <p:spPr>
          <a:xfrm>
            <a:off x="133200" y="132648"/>
            <a:ext cx="3104152" cy="208190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endParaRPr lang="fr-FR" sz="3000" dirty="0"/>
          </a:p>
        </p:txBody>
      </p:sp>
      <p:sp>
        <p:nvSpPr>
          <p:cNvPr id="97" name="Rectangle à coins arrondis 96"/>
          <p:cNvSpPr/>
          <p:nvPr/>
        </p:nvSpPr>
        <p:spPr>
          <a:xfrm>
            <a:off x="0" y="77696"/>
            <a:ext cx="2077342" cy="4121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500" dirty="0" smtClean="0">
                <a:solidFill>
                  <a:sysClr val="windowText" lastClr="000000"/>
                </a:solidFill>
              </a:rPr>
              <a:t>Data provider 1</a:t>
            </a:r>
            <a:endParaRPr lang="fr-FR" sz="1500" dirty="0">
              <a:solidFill>
                <a:sysClr val="windowText" lastClr="000000"/>
              </a:solidFill>
            </a:endParaRPr>
          </a:p>
        </p:txBody>
      </p:sp>
      <p:pic>
        <p:nvPicPr>
          <p:cNvPr id="98" name="Picture 2" descr="C:\Documents and Settings\Paul\Local Settings\Temporary Internet Files\Content.IE5\81Y3STEJ\MCj043393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220" y="1612434"/>
            <a:ext cx="442235" cy="408217"/>
          </a:xfrm>
          <a:prstGeom prst="rect">
            <a:avLst/>
          </a:prstGeom>
          <a:noFill/>
        </p:spPr>
      </p:pic>
      <p:cxnSp>
        <p:nvCxnSpPr>
          <p:cNvPr id="100" name="Connecteur en angle 67"/>
          <p:cNvCxnSpPr>
            <a:stCxn id="98" idx="0"/>
          </p:cNvCxnSpPr>
          <p:nvPr/>
        </p:nvCxnSpPr>
        <p:spPr>
          <a:xfrm rot="5400000" flipH="1" flipV="1">
            <a:off x="376520" y="1336270"/>
            <a:ext cx="346983" cy="2053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8"/>
          <p:cNvGrpSpPr>
            <a:grpSpLocks noChangeAspect="1"/>
          </p:cNvGrpSpPr>
          <p:nvPr/>
        </p:nvGrpSpPr>
        <p:grpSpPr bwMode="auto">
          <a:xfrm>
            <a:off x="1952604" y="1347094"/>
            <a:ext cx="356243" cy="510268"/>
            <a:chOff x="5020" y="1710"/>
            <a:chExt cx="290" cy="450"/>
          </a:xfrm>
        </p:grpSpPr>
        <p:sp>
          <p:nvSpPr>
            <p:cNvPr id="103" name="AutoShape 17"/>
            <p:cNvSpPr>
              <a:spLocks noChangeAspect="1" noChangeArrowheads="1" noTextEdit="1"/>
            </p:cNvSpPr>
            <p:nvPr/>
          </p:nvSpPr>
          <p:spPr bwMode="auto">
            <a:xfrm>
              <a:off x="5020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04" name="Freeform 19"/>
            <p:cNvSpPr>
              <a:spLocks/>
            </p:cNvSpPr>
            <p:nvPr/>
          </p:nvSpPr>
          <p:spPr bwMode="auto">
            <a:xfrm>
              <a:off x="5114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05" name="Freeform 20"/>
            <p:cNvSpPr>
              <a:spLocks/>
            </p:cNvSpPr>
            <p:nvPr/>
          </p:nvSpPr>
          <p:spPr bwMode="auto">
            <a:xfrm>
              <a:off x="5022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06" name="Freeform 21"/>
            <p:cNvSpPr>
              <a:spLocks/>
            </p:cNvSpPr>
            <p:nvPr/>
          </p:nvSpPr>
          <p:spPr bwMode="auto">
            <a:xfrm>
              <a:off x="5197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  <p:sp>
          <p:nvSpPr>
            <p:cNvPr id="107" name="Freeform 22"/>
            <p:cNvSpPr>
              <a:spLocks/>
            </p:cNvSpPr>
            <p:nvPr/>
          </p:nvSpPr>
          <p:spPr bwMode="auto">
            <a:xfrm>
              <a:off x="5080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8" name="ZoneTexte 107"/>
          <p:cNvSpPr txBox="1"/>
          <p:nvPr/>
        </p:nvSpPr>
        <p:spPr>
          <a:xfrm>
            <a:off x="2000264" y="1775722"/>
            <a:ext cx="897086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 err="1" smtClean="0"/>
              <a:t>Private</a:t>
            </a:r>
            <a:r>
              <a:rPr lang="fr-FR" sz="1300" b="1" dirty="0" smtClean="0"/>
              <a:t> </a:t>
            </a:r>
            <a:r>
              <a:rPr lang="fr-FR" sz="1300" b="1" dirty="0" err="1" smtClean="0"/>
              <a:t>key</a:t>
            </a:r>
            <a:endParaRPr lang="fr-FR" sz="1300" b="1" dirty="0"/>
          </a:p>
        </p:txBody>
      </p:sp>
      <p:pic>
        <p:nvPicPr>
          <p:cNvPr id="109" name="Picture 3" descr="C:\Documents and Settings\Paul\Local Settings\Temporary Internet Files\Content.IE5\ZNO3UNAL\MCj0431637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81232" y="847028"/>
            <a:ext cx="649820" cy="599834"/>
          </a:xfrm>
          <a:prstGeom prst="rect">
            <a:avLst/>
          </a:prstGeom>
          <a:noFill/>
        </p:spPr>
      </p:pic>
      <p:sp>
        <p:nvSpPr>
          <p:cNvPr id="110" name="Flèche droite 109"/>
          <p:cNvSpPr/>
          <p:nvPr/>
        </p:nvSpPr>
        <p:spPr>
          <a:xfrm>
            <a:off x="813918" y="898054"/>
            <a:ext cx="1567314" cy="3571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300" dirty="0" smtClean="0"/>
              <a:t>Data export</a:t>
            </a:r>
            <a:endParaRPr lang="fr-FR" sz="1300" dirty="0"/>
          </a:p>
        </p:txBody>
      </p:sp>
      <p:sp>
        <p:nvSpPr>
          <p:cNvPr id="111" name="ZoneTexte 110"/>
          <p:cNvSpPr txBox="1"/>
          <p:nvPr/>
        </p:nvSpPr>
        <p:spPr>
          <a:xfrm>
            <a:off x="300175" y="500042"/>
            <a:ext cx="1071685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 err="1" smtClean="0"/>
              <a:t>Private</a:t>
            </a:r>
            <a:r>
              <a:rPr lang="fr-FR" sz="1300" dirty="0" smtClean="0"/>
              <a:t> server</a:t>
            </a:r>
            <a:endParaRPr lang="fr-FR" sz="1300" dirty="0"/>
          </a:p>
        </p:txBody>
      </p:sp>
      <p:pic>
        <p:nvPicPr>
          <p:cNvPr id="112" name="Picture 6" descr="C:\Documents and Settings\Paul\Local Settings\Temporary Internet Files\Content.IE5\840JGMSJ\MCj043159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6984" y="1061342"/>
            <a:ext cx="309378" cy="285580"/>
          </a:xfrm>
          <a:prstGeom prst="rect">
            <a:avLst/>
          </a:prstGeom>
          <a:noFill/>
        </p:spPr>
      </p:pic>
      <p:grpSp>
        <p:nvGrpSpPr>
          <p:cNvPr id="14" name="Groupe 126"/>
          <p:cNvGrpSpPr/>
          <p:nvPr/>
        </p:nvGrpSpPr>
        <p:grpSpPr>
          <a:xfrm>
            <a:off x="238092" y="704152"/>
            <a:ext cx="649820" cy="599834"/>
            <a:chOff x="16001989" y="4789497"/>
            <a:chExt cx="839767" cy="839767"/>
          </a:xfrm>
        </p:grpSpPr>
        <p:pic>
          <p:nvPicPr>
            <p:cNvPr id="114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001989" y="4789497"/>
              <a:ext cx="839767" cy="839767"/>
            </a:xfrm>
            <a:prstGeom prst="rect">
              <a:avLst/>
            </a:prstGeom>
            <a:noFill/>
          </p:spPr>
        </p:pic>
        <p:sp>
          <p:nvSpPr>
            <p:cNvPr id="115" name="Organigramme : Disque magnétique 114"/>
            <p:cNvSpPr/>
            <p:nvPr/>
          </p:nvSpPr>
          <p:spPr>
            <a:xfrm>
              <a:off x="16430614" y="5289562"/>
              <a:ext cx="214314" cy="285752"/>
            </a:xfrm>
            <a:prstGeom prst="flowChartMagneticDisk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</p:grpSp>
      <p:grpSp>
        <p:nvGrpSpPr>
          <p:cNvPr id="24" name="Group 11"/>
          <p:cNvGrpSpPr>
            <a:grpSpLocks noChangeAspect="1"/>
          </p:cNvGrpSpPr>
          <p:nvPr/>
        </p:nvGrpSpPr>
        <p:grpSpPr bwMode="auto">
          <a:xfrm>
            <a:off x="797690" y="1347094"/>
            <a:ext cx="356243" cy="510268"/>
            <a:chOff x="2565" y="1710"/>
            <a:chExt cx="290" cy="450"/>
          </a:xfrm>
        </p:grpSpPr>
        <p:sp>
          <p:nvSpPr>
            <p:cNvPr id="117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18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19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20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21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</p:grpSp>
      <p:sp>
        <p:nvSpPr>
          <p:cNvPr id="122" name="ZoneTexte 121"/>
          <p:cNvSpPr txBox="1"/>
          <p:nvPr/>
        </p:nvSpPr>
        <p:spPr>
          <a:xfrm>
            <a:off x="884519" y="1857364"/>
            <a:ext cx="641824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 err="1" smtClean="0"/>
              <a:t>Pubkey</a:t>
            </a:r>
            <a:endParaRPr lang="fr-FR" sz="1300" b="1" dirty="0"/>
          </a:p>
        </p:txBody>
      </p:sp>
      <p:sp>
        <p:nvSpPr>
          <p:cNvPr id="125" name="Rectangle à coins arrondis 124"/>
          <p:cNvSpPr/>
          <p:nvPr/>
        </p:nvSpPr>
        <p:spPr>
          <a:xfrm>
            <a:off x="133200" y="2412382"/>
            <a:ext cx="3104152" cy="20819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endParaRPr lang="fr-FR" sz="3000" dirty="0"/>
          </a:p>
        </p:txBody>
      </p:sp>
      <p:sp>
        <p:nvSpPr>
          <p:cNvPr id="126" name="Rectangle à coins arrondis 125"/>
          <p:cNvSpPr/>
          <p:nvPr/>
        </p:nvSpPr>
        <p:spPr>
          <a:xfrm>
            <a:off x="0" y="2357430"/>
            <a:ext cx="2077342" cy="4121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500" dirty="0" smtClean="0">
                <a:solidFill>
                  <a:sysClr val="windowText" lastClr="000000"/>
                </a:solidFill>
              </a:rPr>
              <a:t>Data provider 2</a:t>
            </a:r>
            <a:endParaRPr lang="fr-FR" sz="1500" dirty="0">
              <a:solidFill>
                <a:sysClr val="windowText" lastClr="000000"/>
              </a:solidFill>
            </a:endParaRPr>
          </a:p>
        </p:txBody>
      </p:sp>
      <p:pic>
        <p:nvPicPr>
          <p:cNvPr id="127" name="Picture 2" descr="C:\Documents and Settings\Paul\Local Settings\Temporary Internet Files\Content.IE5\81Y3STEJ\MCj043393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442" y="3892168"/>
            <a:ext cx="442235" cy="408217"/>
          </a:xfrm>
          <a:prstGeom prst="rect">
            <a:avLst/>
          </a:prstGeom>
          <a:noFill/>
        </p:spPr>
      </p:pic>
      <p:sp>
        <p:nvSpPr>
          <p:cNvPr id="128" name="ZoneTexte 127"/>
          <p:cNvSpPr txBox="1"/>
          <p:nvPr/>
        </p:nvSpPr>
        <p:spPr>
          <a:xfrm>
            <a:off x="2143140" y="2841010"/>
            <a:ext cx="814627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 err="1" smtClean="0"/>
              <a:t>Grid</a:t>
            </a:r>
            <a:r>
              <a:rPr lang="fr-FR" sz="1300" dirty="0" smtClean="0"/>
              <a:t> </a:t>
            </a:r>
            <a:r>
              <a:rPr lang="fr-FR" sz="1300" dirty="0" err="1" smtClean="0"/>
              <a:t>node</a:t>
            </a:r>
            <a:endParaRPr lang="fr-FR" sz="1300" dirty="0"/>
          </a:p>
        </p:txBody>
      </p:sp>
      <p:cxnSp>
        <p:nvCxnSpPr>
          <p:cNvPr id="129" name="Connecteur en angle 67"/>
          <p:cNvCxnSpPr>
            <a:stCxn id="127" idx="0"/>
          </p:cNvCxnSpPr>
          <p:nvPr/>
        </p:nvCxnSpPr>
        <p:spPr>
          <a:xfrm rot="5400000" flipH="1" flipV="1">
            <a:off x="352742" y="3616004"/>
            <a:ext cx="346983" cy="2053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18"/>
          <p:cNvGrpSpPr>
            <a:grpSpLocks noChangeAspect="1"/>
          </p:cNvGrpSpPr>
          <p:nvPr/>
        </p:nvGrpSpPr>
        <p:grpSpPr bwMode="auto">
          <a:xfrm>
            <a:off x="1928826" y="3626828"/>
            <a:ext cx="356243" cy="510268"/>
            <a:chOff x="5020" y="1710"/>
            <a:chExt cx="290" cy="450"/>
          </a:xfrm>
        </p:grpSpPr>
        <p:sp>
          <p:nvSpPr>
            <p:cNvPr id="131" name="AutoShape 17"/>
            <p:cNvSpPr>
              <a:spLocks noChangeAspect="1" noChangeArrowheads="1" noTextEdit="1"/>
            </p:cNvSpPr>
            <p:nvPr/>
          </p:nvSpPr>
          <p:spPr bwMode="auto">
            <a:xfrm>
              <a:off x="5020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32" name="Freeform 19"/>
            <p:cNvSpPr>
              <a:spLocks/>
            </p:cNvSpPr>
            <p:nvPr/>
          </p:nvSpPr>
          <p:spPr bwMode="auto">
            <a:xfrm>
              <a:off x="5114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33" name="Freeform 20"/>
            <p:cNvSpPr>
              <a:spLocks/>
            </p:cNvSpPr>
            <p:nvPr/>
          </p:nvSpPr>
          <p:spPr bwMode="auto">
            <a:xfrm>
              <a:off x="5022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34" name="Freeform 21"/>
            <p:cNvSpPr>
              <a:spLocks/>
            </p:cNvSpPr>
            <p:nvPr/>
          </p:nvSpPr>
          <p:spPr bwMode="auto">
            <a:xfrm>
              <a:off x="5197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  <p:sp>
          <p:nvSpPr>
            <p:cNvPr id="135" name="Freeform 22"/>
            <p:cNvSpPr>
              <a:spLocks/>
            </p:cNvSpPr>
            <p:nvPr/>
          </p:nvSpPr>
          <p:spPr bwMode="auto">
            <a:xfrm>
              <a:off x="5080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6" name="ZoneTexte 135"/>
          <p:cNvSpPr txBox="1"/>
          <p:nvPr/>
        </p:nvSpPr>
        <p:spPr>
          <a:xfrm>
            <a:off x="2000264" y="4055456"/>
            <a:ext cx="897086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 err="1" smtClean="0"/>
              <a:t>Private</a:t>
            </a:r>
            <a:r>
              <a:rPr lang="fr-FR" sz="1300" b="1" dirty="0" smtClean="0"/>
              <a:t> </a:t>
            </a:r>
            <a:r>
              <a:rPr lang="fr-FR" sz="1300" b="1" dirty="0" err="1" smtClean="0"/>
              <a:t>key</a:t>
            </a:r>
            <a:endParaRPr lang="fr-FR" sz="1300" b="1" dirty="0"/>
          </a:p>
        </p:txBody>
      </p:sp>
      <p:pic>
        <p:nvPicPr>
          <p:cNvPr id="137" name="Picture 3" descr="C:\Documents and Settings\Paul\Local Settings\Temporary Internet Files\Content.IE5\ZNO3UNAL\MCj0431637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54" y="3126762"/>
            <a:ext cx="649820" cy="599834"/>
          </a:xfrm>
          <a:prstGeom prst="rect">
            <a:avLst/>
          </a:prstGeom>
          <a:noFill/>
        </p:spPr>
      </p:pic>
      <p:sp>
        <p:nvSpPr>
          <p:cNvPr id="138" name="Flèche droite 137"/>
          <p:cNvSpPr/>
          <p:nvPr/>
        </p:nvSpPr>
        <p:spPr>
          <a:xfrm>
            <a:off x="790140" y="3177788"/>
            <a:ext cx="1567314" cy="3571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300" dirty="0" smtClean="0"/>
              <a:t>Data export</a:t>
            </a:r>
            <a:endParaRPr lang="fr-FR" sz="1300" dirty="0"/>
          </a:p>
        </p:txBody>
      </p:sp>
      <p:sp>
        <p:nvSpPr>
          <p:cNvPr id="139" name="ZoneTexte 138"/>
          <p:cNvSpPr txBox="1"/>
          <p:nvPr/>
        </p:nvSpPr>
        <p:spPr>
          <a:xfrm>
            <a:off x="276397" y="2786058"/>
            <a:ext cx="1071685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 err="1" smtClean="0"/>
              <a:t>Private</a:t>
            </a:r>
            <a:r>
              <a:rPr lang="fr-FR" sz="1300" dirty="0" smtClean="0"/>
              <a:t> server</a:t>
            </a:r>
            <a:endParaRPr lang="fr-FR" sz="1300" dirty="0"/>
          </a:p>
        </p:txBody>
      </p:sp>
      <p:pic>
        <p:nvPicPr>
          <p:cNvPr id="140" name="Picture 6" descr="C:\Documents and Settings\Paul\Local Settings\Temporary Internet Files\Content.IE5\840JGMSJ\MCj043159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206" y="3341076"/>
            <a:ext cx="309378" cy="285580"/>
          </a:xfrm>
          <a:prstGeom prst="rect">
            <a:avLst/>
          </a:prstGeom>
          <a:noFill/>
        </p:spPr>
      </p:pic>
      <p:grpSp>
        <p:nvGrpSpPr>
          <p:cNvPr id="26" name="Groupe 126"/>
          <p:cNvGrpSpPr/>
          <p:nvPr/>
        </p:nvGrpSpPr>
        <p:grpSpPr>
          <a:xfrm>
            <a:off x="214314" y="2983886"/>
            <a:ext cx="649820" cy="599834"/>
            <a:chOff x="16001989" y="4789497"/>
            <a:chExt cx="839767" cy="839767"/>
          </a:xfrm>
        </p:grpSpPr>
        <p:pic>
          <p:nvPicPr>
            <p:cNvPr id="142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001989" y="4789497"/>
              <a:ext cx="839767" cy="839767"/>
            </a:xfrm>
            <a:prstGeom prst="rect">
              <a:avLst/>
            </a:prstGeom>
            <a:noFill/>
          </p:spPr>
        </p:pic>
        <p:sp>
          <p:nvSpPr>
            <p:cNvPr id="143" name="Organigramme : Disque magnétique 142"/>
            <p:cNvSpPr/>
            <p:nvPr/>
          </p:nvSpPr>
          <p:spPr>
            <a:xfrm>
              <a:off x="16430614" y="5289562"/>
              <a:ext cx="214314" cy="285752"/>
            </a:xfrm>
            <a:prstGeom prst="flowChartMagneticDisk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</p:grpSp>
      <p:grpSp>
        <p:nvGrpSpPr>
          <p:cNvPr id="27" name="Group 11"/>
          <p:cNvGrpSpPr>
            <a:grpSpLocks noChangeAspect="1"/>
          </p:cNvGrpSpPr>
          <p:nvPr/>
        </p:nvGrpSpPr>
        <p:grpSpPr bwMode="auto">
          <a:xfrm>
            <a:off x="773912" y="3626828"/>
            <a:ext cx="356243" cy="510268"/>
            <a:chOff x="2565" y="1710"/>
            <a:chExt cx="290" cy="450"/>
          </a:xfrm>
        </p:grpSpPr>
        <p:sp>
          <p:nvSpPr>
            <p:cNvPr id="145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</p:grpSp>
      <p:sp>
        <p:nvSpPr>
          <p:cNvPr id="150" name="ZoneTexte 149"/>
          <p:cNvSpPr txBox="1"/>
          <p:nvPr/>
        </p:nvSpPr>
        <p:spPr>
          <a:xfrm>
            <a:off x="884519" y="4137098"/>
            <a:ext cx="641824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 err="1" smtClean="0"/>
              <a:t>Pubkey</a:t>
            </a:r>
            <a:endParaRPr lang="fr-FR" sz="1300" b="1" dirty="0"/>
          </a:p>
        </p:txBody>
      </p:sp>
      <p:sp>
        <p:nvSpPr>
          <p:cNvPr id="151" name="Rectangle à coins arrondis 150"/>
          <p:cNvSpPr/>
          <p:nvPr/>
        </p:nvSpPr>
        <p:spPr>
          <a:xfrm>
            <a:off x="133200" y="4698398"/>
            <a:ext cx="3104152" cy="208190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endParaRPr lang="fr-FR" sz="3000" dirty="0"/>
          </a:p>
        </p:txBody>
      </p:sp>
      <p:sp>
        <p:nvSpPr>
          <p:cNvPr id="152" name="Rectangle à coins arrondis 151"/>
          <p:cNvSpPr/>
          <p:nvPr/>
        </p:nvSpPr>
        <p:spPr>
          <a:xfrm>
            <a:off x="0" y="4643446"/>
            <a:ext cx="2077342" cy="4121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500" dirty="0" smtClean="0">
                <a:solidFill>
                  <a:sysClr val="windowText" lastClr="000000"/>
                </a:solidFill>
              </a:rPr>
              <a:t>Data provider 3</a:t>
            </a:r>
            <a:endParaRPr lang="fr-FR" sz="1500" dirty="0">
              <a:solidFill>
                <a:sysClr val="windowText" lastClr="000000"/>
              </a:solidFill>
            </a:endParaRPr>
          </a:p>
        </p:txBody>
      </p:sp>
      <p:pic>
        <p:nvPicPr>
          <p:cNvPr id="153" name="Picture 2" descr="C:\Documents and Settings\Paul\Local Settings\Temporary Internet Files\Content.IE5\81Y3STEJ\MCj043393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442" y="6178184"/>
            <a:ext cx="442235" cy="408217"/>
          </a:xfrm>
          <a:prstGeom prst="rect">
            <a:avLst/>
          </a:prstGeom>
          <a:noFill/>
        </p:spPr>
      </p:pic>
      <p:sp>
        <p:nvSpPr>
          <p:cNvPr id="154" name="ZoneTexte 153"/>
          <p:cNvSpPr txBox="1"/>
          <p:nvPr/>
        </p:nvSpPr>
        <p:spPr>
          <a:xfrm>
            <a:off x="2143140" y="5127026"/>
            <a:ext cx="814627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 err="1" smtClean="0"/>
              <a:t>Grid</a:t>
            </a:r>
            <a:r>
              <a:rPr lang="fr-FR" sz="1300" dirty="0" smtClean="0"/>
              <a:t> </a:t>
            </a:r>
            <a:r>
              <a:rPr lang="fr-FR" sz="1300" dirty="0" err="1" smtClean="0"/>
              <a:t>node</a:t>
            </a:r>
            <a:endParaRPr lang="fr-FR" sz="1300" dirty="0"/>
          </a:p>
        </p:txBody>
      </p:sp>
      <p:cxnSp>
        <p:nvCxnSpPr>
          <p:cNvPr id="155" name="Connecteur en angle 67"/>
          <p:cNvCxnSpPr>
            <a:stCxn id="153" idx="0"/>
          </p:cNvCxnSpPr>
          <p:nvPr/>
        </p:nvCxnSpPr>
        <p:spPr>
          <a:xfrm rot="5400000" flipH="1" flipV="1">
            <a:off x="352742" y="5902020"/>
            <a:ext cx="346983" cy="2053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18"/>
          <p:cNvGrpSpPr>
            <a:grpSpLocks noChangeAspect="1"/>
          </p:cNvGrpSpPr>
          <p:nvPr/>
        </p:nvGrpSpPr>
        <p:grpSpPr bwMode="auto">
          <a:xfrm>
            <a:off x="1928826" y="5912844"/>
            <a:ext cx="356243" cy="510268"/>
            <a:chOff x="5020" y="1710"/>
            <a:chExt cx="290" cy="450"/>
          </a:xfrm>
        </p:grpSpPr>
        <p:sp>
          <p:nvSpPr>
            <p:cNvPr id="157" name="AutoShape 17"/>
            <p:cNvSpPr>
              <a:spLocks noChangeAspect="1" noChangeArrowheads="1" noTextEdit="1"/>
            </p:cNvSpPr>
            <p:nvPr/>
          </p:nvSpPr>
          <p:spPr bwMode="auto">
            <a:xfrm>
              <a:off x="5020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58" name="Freeform 19"/>
            <p:cNvSpPr>
              <a:spLocks/>
            </p:cNvSpPr>
            <p:nvPr/>
          </p:nvSpPr>
          <p:spPr bwMode="auto">
            <a:xfrm>
              <a:off x="5114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59" name="Freeform 20"/>
            <p:cNvSpPr>
              <a:spLocks/>
            </p:cNvSpPr>
            <p:nvPr/>
          </p:nvSpPr>
          <p:spPr bwMode="auto">
            <a:xfrm>
              <a:off x="5022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7F00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60" name="Freeform 21"/>
            <p:cNvSpPr>
              <a:spLocks/>
            </p:cNvSpPr>
            <p:nvPr/>
          </p:nvSpPr>
          <p:spPr bwMode="auto">
            <a:xfrm>
              <a:off x="5197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  <p:sp>
          <p:nvSpPr>
            <p:cNvPr id="161" name="Freeform 22"/>
            <p:cNvSpPr>
              <a:spLocks/>
            </p:cNvSpPr>
            <p:nvPr/>
          </p:nvSpPr>
          <p:spPr bwMode="auto">
            <a:xfrm>
              <a:off x="5080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2" name="ZoneTexte 161"/>
          <p:cNvSpPr txBox="1"/>
          <p:nvPr/>
        </p:nvSpPr>
        <p:spPr>
          <a:xfrm>
            <a:off x="2000264" y="6341472"/>
            <a:ext cx="897086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 err="1" smtClean="0"/>
              <a:t>Private</a:t>
            </a:r>
            <a:r>
              <a:rPr lang="fr-FR" sz="1300" b="1" dirty="0" smtClean="0"/>
              <a:t> </a:t>
            </a:r>
            <a:r>
              <a:rPr lang="fr-FR" sz="1300" b="1" dirty="0" err="1" smtClean="0"/>
              <a:t>key</a:t>
            </a:r>
            <a:endParaRPr lang="fr-FR" sz="1300" b="1" dirty="0"/>
          </a:p>
        </p:txBody>
      </p:sp>
      <p:pic>
        <p:nvPicPr>
          <p:cNvPr id="163" name="Picture 3" descr="C:\Documents and Settings\Paul\Local Settings\Temporary Internet Files\Content.IE5\ZNO3UNAL\MCj0431637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54" y="5412778"/>
            <a:ext cx="649820" cy="599834"/>
          </a:xfrm>
          <a:prstGeom prst="rect">
            <a:avLst/>
          </a:prstGeom>
          <a:noFill/>
        </p:spPr>
      </p:pic>
      <p:sp>
        <p:nvSpPr>
          <p:cNvPr id="164" name="Flèche droite 163"/>
          <p:cNvSpPr/>
          <p:nvPr/>
        </p:nvSpPr>
        <p:spPr>
          <a:xfrm>
            <a:off x="790140" y="5463804"/>
            <a:ext cx="1567314" cy="3571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412" tIns="34205" rIns="68412" bIns="34205" rtlCol="0" anchor="ctr"/>
          <a:lstStyle/>
          <a:p>
            <a:pPr algn="ctr"/>
            <a:r>
              <a:rPr lang="fr-FR" sz="1300" dirty="0" smtClean="0"/>
              <a:t>Data export</a:t>
            </a:r>
            <a:endParaRPr lang="fr-FR" sz="1300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76397" y="5065816"/>
            <a:ext cx="1071685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 err="1" smtClean="0"/>
              <a:t>Private</a:t>
            </a:r>
            <a:r>
              <a:rPr lang="fr-FR" sz="1300" dirty="0" smtClean="0"/>
              <a:t> server</a:t>
            </a:r>
            <a:endParaRPr lang="fr-FR" sz="1300" dirty="0"/>
          </a:p>
        </p:txBody>
      </p:sp>
      <p:pic>
        <p:nvPicPr>
          <p:cNvPr id="166" name="Picture 6" descr="C:\Documents and Settings\Paul\Local Settings\Temporary Internet Files\Content.IE5\840JGMSJ\MCj043159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206" y="5627092"/>
            <a:ext cx="309378" cy="285580"/>
          </a:xfrm>
          <a:prstGeom prst="rect">
            <a:avLst/>
          </a:prstGeom>
          <a:noFill/>
        </p:spPr>
      </p:pic>
      <p:grpSp>
        <p:nvGrpSpPr>
          <p:cNvPr id="29" name="Groupe 126"/>
          <p:cNvGrpSpPr/>
          <p:nvPr/>
        </p:nvGrpSpPr>
        <p:grpSpPr>
          <a:xfrm>
            <a:off x="214314" y="5269902"/>
            <a:ext cx="649820" cy="599834"/>
            <a:chOff x="16001989" y="4789497"/>
            <a:chExt cx="839767" cy="839767"/>
          </a:xfrm>
        </p:grpSpPr>
        <p:pic>
          <p:nvPicPr>
            <p:cNvPr id="168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001989" y="4789497"/>
              <a:ext cx="839767" cy="839767"/>
            </a:xfrm>
            <a:prstGeom prst="rect">
              <a:avLst/>
            </a:prstGeom>
            <a:noFill/>
          </p:spPr>
        </p:pic>
        <p:sp>
          <p:nvSpPr>
            <p:cNvPr id="169" name="Organigramme : Disque magnétique 168"/>
            <p:cNvSpPr/>
            <p:nvPr/>
          </p:nvSpPr>
          <p:spPr>
            <a:xfrm>
              <a:off x="16430614" y="5289562"/>
              <a:ext cx="214314" cy="285752"/>
            </a:xfrm>
            <a:prstGeom prst="flowChartMagneticDisk">
              <a:avLst/>
            </a:prstGeom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</p:grpSp>
      <p:grpSp>
        <p:nvGrpSpPr>
          <p:cNvPr id="30" name="Group 11"/>
          <p:cNvGrpSpPr>
            <a:grpSpLocks noChangeAspect="1"/>
          </p:cNvGrpSpPr>
          <p:nvPr/>
        </p:nvGrpSpPr>
        <p:grpSpPr bwMode="auto">
          <a:xfrm>
            <a:off x="773912" y="5912844"/>
            <a:ext cx="356243" cy="510268"/>
            <a:chOff x="2565" y="1710"/>
            <a:chExt cx="290" cy="450"/>
          </a:xfrm>
        </p:grpSpPr>
        <p:sp>
          <p:nvSpPr>
            <p:cNvPr id="171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72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73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74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  <p:sp>
          <p:nvSpPr>
            <p:cNvPr id="175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dirty="0"/>
            </a:p>
          </p:txBody>
        </p:sp>
      </p:grpSp>
      <p:sp>
        <p:nvSpPr>
          <p:cNvPr id="176" name="ZoneTexte 175"/>
          <p:cNvSpPr txBox="1"/>
          <p:nvPr/>
        </p:nvSpPr>
        <p:spPr>
          <a:xfrm>
            <a:off x="884519" y="6423114"/>
            <a:ext cx="641824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b="1" dirty="0" err="1" smtClean="0"/>
              <a:t>Pubkey</a:t>
            </a:r>
            <a:endParaRPr lang="fr-FR" sz="1300" b="1" dirty="0"/>
          </a:p>
        </p:txBody>
      </p:sp>
      <p:grpSp>
        <p:nvGrpSpPr>
          <p:cNvPr id="31" name="Groupe 171"/>
          <p:cNvGrpSpPr>
            <a:grpSpLocks/>
          </p:cNvGrpSpPr>
          <p:nvPr/>
        </p:nvGrpSpPr>
        <p:grpSpPr bwMode="auto">
          <a:xfrm>
            <a:off x="3524240" y="285729"/>
            <a:ext cx="1785950" cy="2000263"/>
            <a:chOff x="14439937" y="1209632"/>
            <a:chExt cx="1714514" cy="2143141"/>
          </a:xfrm>
          <a:solidFill>
            <a:schemeClr val="bg1"/>
          </a:solidFill>
        </p:grpSpPr>
        <p:sp>
          <p:nvSpPr>
            <p:cNvPr id="178" name="Rectangle à coins arrondis 177"/>
            <p:cNvSpPr/>
            <p:nvPr/>
          </p:nvSpPr>
          <p:spPr>
            <a:xfrm>
              <a:off x="14439937" y="1209632"/>
              <a:ext cx="1643076" cy="428628"/>
            </a:xfrm>
            <a:prstGeom prst="round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1"/>
                  </a:solidFill>
                </a:rPr>
                <a:t>Patient X</a:t>
              </a:r>
            </a:p>
          </p:txBody>
        </p:sp>
        <p:sp>
          <p:nvSpPr>
            <p:cNvPr id="179" name="Organigramme : Document 178"/>
            <p:cNvSpPr/>
            <p:nvPr/>
          </p:nvSpPr>
          <p:spPr>
            <a:xfrm>
              <a:off x="14439937" y="1566822"/>
              <a:ext cx="1714514" cy="1785951"/>
            </a:xfrm>
            <a:prstGeom prst="flowChartDocumen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smtClean="0"/>
                <a:t>ID=</a:t>
              </a:r>
              <a:r>
                <a:rPr lang="en-GB" sz="1400" b="1" dirty="0" smtClean="0"/>
                <a:t>12002110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err="1" smtClean="0"/>
                <a:t>RSCAId</a:t>
              </a:r>
              <a:r>
                <a:rPr lang="en-GB" sz="1400" dirty="0" smtClean="0"/>
                <a:t>=</a:t>
              </a:r>
              <a:r>
                <a:rPr lang="fr-FR" sz="1400" b="1" dirty="0"/>
                <a:t> </a:t>
              </a:r>
              <a:r>
                <a:rPr lang="fr-FR" sz="1400" b="1" dirty="0" smtClean="0">
                  <a:solidFill>
                    <a:srgbClr val="00B0F0"/>
                  </a:solidFill>
                </a:rPr>
                <a:t>a5b[…]c43a</a:t>
              </a:r>
              <a:endParaRPr lang="en-GB" sz="1400" dirty="0">
                <a:solidFill>
                  <a:srgbClr val="00B0F0"/>
                </a:solidFill>
              </a:endParaRP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N= Martin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D= 17/01/65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ADR= </a:t>
              </a:r>
              <a:r>
                <a:rPr lang="en-GB" sz="1400" dirty="0" smtClean="0"/>
                <a:t>Street </a:t>
              </a:r>
              <a:r>
                <a:rPr lang="en-GB" sz="1400" dirty="0"/>
                <a:t>X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[...]</a:t>
              </a:r>
            </a:p>
          </p:txBody>
        </p:sp>
      </p:grpSp>
      <p:grpSp>
        <p:nvGrpSpPr>
          <p:cNvPr id="225" name="Groupe 171"/>
          <p:cNvGrpSpPr>
            <a:grpSpLocks/>
          </p:cNvGrpSpPr>
          <p:nvPr/>
        </p:nvGrpSpPr>
        <p:grpSpPr bwMode="auto">
          <a:xfrm>
            <a:off x="3524240" y="2428868"/>
            <a:ext cx="1785950" cy="2143140"/>
            <a:chOff x="14439937" y="1209632"/>
            <a:chExt cx="1714514" cy="2225571"/>
          </a:xfrm>
          <a:solidFill>
            <a:schemeClr val="bg1"/>
          </a:solidFill>
        </p:grpSpPr>
        <p:sp>
          <p:nvSpPr>
            <p:cNvPr id="187" name="Rectangle à coins arrondis 186"/>
            <p:cNvSpPr/>
            <p:nvPr/>
          </p:nvSpPr>
          <p:spPr>
            <a:xfrm>
              <a:off x="14439937" y="1209632"/>
              <a:ext cx="1643076" cy="428628"/>
            </a:xfrm>
            <a:prstGeom prst="round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1"/>
                  </a:solidFill>
                </a:rPr>
                <a:t>Patient X</a:t>
              </a:r>
            </a:p>
          </p:txBody>
        </p:sp>
        <p:sp>
          <p:nvSpPr>
            <p:cNvPr id="188" name="Organigramme : Document 187"/>
            <p:cNvSpPr/>
            <p:nvPr/>
          </p:nvSpPr>
          <p:spPr>
            <a:xfrm>
              <a:off x="14439937" y="1566822"/>
              <a:ext cx="1714514" cy="1868381"/>
            </a:xfrm>
            <a:prstGeom prst="flowChartDocumen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smtClean="0"/>
                <a:t>Id=</a:t>
              </a:r>
              <a:r>
                <a:rPr lang="en-GB" sz="1400" b="1" dirty="0" smtClean="0"/>
                <a:t>1D72C1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err="1" smtClean="0"/>
                <a:t>RSCAId</a:t>
              </a:r>
              <a:r>
                <a:rPr lang="en-GB" sz="1400" dirty="0" smtClean="0"/>
                <a:t>=</a:t>
              </a:r>
              <a:r>
                <a:rPr lang="fr-FR" sz="1400" b="1" dirty="0"/>
                <a:t> 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fd1[…]ea9</a:t>
              </a:r>
              <a:endParaRPr lang="en-GB" sz="1400" dirty="0">
                <a:solidFill>
                  <a:srgbClr val="FF0000"/>
                </a:solidFill>
              </a:endParaRP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N= Martin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D= 17/01/65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ADR= </a:t>
              </a:r>
              <a:r>
                <a:rPr lang="en-GB" sz="1400" dirty="0" smtClean="0"/>
                <a:t>Street </a:t>
              </a:r>
              <a:r>
                <a:rPr lang="en-GB" sz="1400" dirty="0"/>
                <a:t>X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[...]</a:t>
              </a:r>
            </a:p>
          </p:txBody>
        </p:sp>
      </p:grpSp>
      <p:grpSp>
        <p:nvGrpSpPr>
          <p:cNvPr id="226" name="Groupe 171"/>
          <p:cNvGrpSpPr>
            <a:grpSpLocks/>
          </p:cNvGrpSpPr>
          <p:nvPr/>
        </p:nvGrpSpPr>
        <p:grpSpPr bwMode="auto">
          <a:xfrm>
            <a:off x="3524240" y="4780064"/>
            <a:ext cx="1785950" cy="2000240"/>
            <a:chOff x="14439937" y="1209632"/>
            <a:chExt cx="1863602" cy="2143141"/>
          </a:xfrm>
          <a:solidFill>
            <a:schemeClr val="bg1"/>
          </a:solidFill>
        </p:grpSpPr>
        <p:sp>
          <p:nvSpPr>
            <p:cNvPr id="190" name="Rectangle à coins arrondis 189"/>
            <p:cNvSpPr/>
            <p:nvPr/>
          </p:nvSpPr>
          <p:spPr>
            <a:xfrm>
              <a:off x="14439937" y="1209632"/>
              <a:ext cx="1643076" cy="428628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1"/>
                  </a:solidFill>
                </a:rPr>
                <a:t>Patient X</a:t>
              </a:r>
            </a:p>
          </p:txBody>
        </p:sp>
        <p:sp>
          <p:nvSpPr>
            <p:cNvPr id="191" name="Organigramme : Document 190"/>
            <p:cNvSpPr/>
            <p:nvPr/>
          </p:nvSpPr>
          <p:spPr>
            <a:xfrm>
              <a:off x="14439937" y="1566822"/>
              <a:ext cx="1863602" cy="1785951"/>
            </a:xfrm>
            <a:prstGeom prst="flowChartDocumen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smtClean="0"/>
                <a:t>ID=</a:t>
              </a:r>
              <a:r>
                <a:rPr lang="en-GB" sz="1400" b="1" dirty="0" smtClean="0"/>
                <a:t>0192298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 err="1" smtClean="0"/>
                <a:t>RSCAId</a:t>
              </a:r>
              <a:r>
                <a:rPr lang="en-GB" sz="1400" dirty="0" smtClean="0"/>
                <a:t>=</a:t>
              </a:r>
              <a:r>
                <a:rPr lang="fr-FR" sz="1400" b="1" dirty="0"/>
                <a:t> 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c1d[…]f98</a:t>
              </a:r>
              <a:endParaRPr lang="en-GB" sz="1400" dirty="0">
                <a:solidFill>
                  <a:srgbClr val="00B050"/>
                </a:solidFill>
              </a:endParaRP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N= Martin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D= 17/01/65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ADR= </a:t>
              </a:r>
              <a:r>
                <a:rPr lang="en-GB" sz="1400" dirty="0" smtClean="0"/>
                <a:t>Street </a:t>
              </a:r>
              <a:r>
                <a:rPr lang="en-GB" sz="1400" dirty="0"/>
                <a:t>X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[...]</a:t>
              </a:r>
            </a:p>
          </p:txBody>
        </p:sp>
      </p:grpSp>
      <p:grpSp>
        <p:nvGrpSpPr>
          <p:cNvPr id="227" name="Groupe 171"/>
          <p:cNvGrpSpPr>
            <a:grpSpLocks/>
          </p:cNvGrpSpPr>
          <p:nvPr/>
        </p:nvGrpSpPr>
        <p:grpSpPr bwMode="auto">
          <a:xfrm>
            <a:off x="7239016" y="2928934"/>
            <a:ext cx="1643074" cy="2000264"/>
            <a:chOff x="14439937" y="1209632"/>
            <a:chExt cx="1714514" cy="2143141"/>
          </a:xfrm>
          <a:solidFill>
            <a:schemeClr val="bg1"/>
          </a:solidFill>
        </p:grpSpPr>
        <p:sp>
          <p:nvSpPr>
            <p:cNvPr id="194" name="Rectangle à coins arrondis 193"/>
            <p:cNvSpPr/>
            <p:nvPr/>
          </p:nvSpPr>
          <p:spPr>
            <a:xfrm>
              <a:off x="14439937" y="1209632"/>
              <a:ext cx="1643076" cy="428628"/>
            </a:xfrm>
            <a:prstGeom prst="round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1"/>
                  </a:solidFill>
                </a:rPr>
                <a:t>Patient X</a:t>
              </a:r>
            </a:p>
          </p:txBody>
        </p:sp>
        <p:sp>
          <p:nvSpPr>
            <p:cNvPr id="195" name="Organigramme : Document 194"/>
            <p:cNvSpPr/>
            <p:nvPr/>
          </p:nvSpPr>
          <p:spPr>
            <a:xfrm>
              <a:off x="14439937" y="1566822"/>
              <a:ext cx="1714514" cy="1785951"/>
            </a:xfrm>
            <a:prstGeom prst="flowChartDocumen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600" dirty="0" smtClean="0"/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 smtClean="0"/>
                <a:t>Id=</a:t>
              </a:r>
              <a:r>
                <a:rPr lang="fr-FR" sz="1600" b="1" dirty="0"/>
                <a:t> </a:t>
              </a:r>
              <a:r>
                <a:rPr lang="fr-FR" sz="1600" b="1" dirty="0" smtClean="0"/>
                <a:t>a5b[…]c43a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/>
                <a:t>Id</a:t>
              </a:r>
              <a:r>
                <a:rPr lang="en-GB" sz="1600" dirty="0" smtClean="0"/>
                <a:t>= </a:t>
              </a:r>
              <a:r>
                <a:rPr lang="en-GB" sz="1600" b="1" dirty="0" smtClean="0"/>
                <a:t>fd1[...]ea9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/>
                <a:t>Id</a:t>
              </a:r>
              <a:r>
                <a:rPr lang="en-GB" sz="1600" dirty="0" smtClean="0"/>
                <a:t>= </a:t>
              </a:r>
              <a:r>
                <a:rPr lang="en-GB" sz="1600" b="1" dirty="0" smtClean="0"/>
                <a:t>c1d[...]f98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/>
                <a:t>Id</a:t>
              </a:r>
              <a:r>
                <a:rPr lang="en-GB" sz="1600" dirty="0" smtClean="0"/>
                <a:t>= SIMPA_ID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 smtClean="0"/>
                <a:t>Id= NIR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 smtClean="0"/>
                <a:t>Id= FOIN</a:t>
              </a:r>
              <a:endParaRPr lang="en-GB" sz="1600" dirty="0"/>
            </a:p>
          </p:txBody>
        </p:sp>
      </p:grpSp>
      <p:sp>
        <p:nvSpPr>
          <p:cNvPr id="196" name="Organigramme : Extraire 195"/>
          <p:cNvSpPr/>
          <p:nvPr/>
        </p:nvSpPr>
        <p:spPr>
          <a:xfrm rot="10800000">
            <a:off x="7453330" y="2285992"/>
            <a:ext cx="1285884" cy="357190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Flèche droite 198"/>
          <p:cNvSpPr/>
          <p:nvPr/>
        </p:nvSpPr>
        <p:spPr>
          <a:xfrm rot="2731781">
            <a:off x="4628190" y="2160862"/>
            <a:ext cx="3139850" cy="207066"/>
          </a:xfrm>
          <a:prstGeom prst="rightArrow">
            <a:avLst/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Flèche droite 199"/>
          <p:cNvSpPr/>
          <p:nvPr/>
        </p:nvSpPr>
        <p:spPr>
          <a:xfrm rot="683725">
            <a:off x="5094491" y="3360257"/>
            <a:ext cx="2217350" cy="207201"/>
          </a:xfrm>
          <a:prstGeom prst="right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1" name="Flèche droite 200"/>
          <p:cNvSpPr/>
          <p:nvPr/>
        </p:nvSpPr>
        <p:spPr>
          <a:xfrm rot="19547337">
            <a:off x="4844256" y="4554315"/>
            <a:ext cx="2686006" cy="209410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1" name="Connecteur droit 220"/>
          <p:cNvCxnSpPr/>
          <p:nvPr/>
        </p:nvCxnSpPr>
        <p:spPr>
          <a:xfrm flipV="1">
            <a:off x="6167446" y="1428739"/>
            <a:ext cx="1357321" cy="50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 droit 221"/>
          <p:cNvCxnSpPr/>
          <p:nvPr/>
        </p:nvCxnSpPr>
        <p:spPr>
          <a:xfrm rot="5400000" flipH="1" flipV="1">
            <a:off x="5988851" y="1678769"/>
            <a:ext cx="1785950" cy="1285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eur droit 223"/>
          <p:cNvCxnSpPr/>
          <p:nvPr/>
        </p:nvCxnSpPr>
        <p:spPr>
          <a:xfrm rot="5400000" flipH="1" flipV="1">
            <a:off x="5488790" y="2250276"/>
            <a:ext cx="2786075" cy="128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11"/>
          <p:cNvGrpSpPr>
            <a:grpSpLocks noChangeAspect="1"/>
          </p:cNvGrpSpPr>
          <p:nvPr/>
        </p:nvGrpSpPr>
        <p:grpSpPr bwMode="auto">
          <a:xfrm>
            <a:off x="5953132" y="1714488"/>
            <a:ext cx="356243" cy="510268"/>
            <a:chOff x="2565" y="1710"/>
            <a:chExt cx="290" cy="450"/>
          </a:xfrm>
        </p:grpSpPr>
        <p:sp>
          <p:nvSpPr>
            <p:cNvPr id="230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31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32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33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34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</p:grpSp>
      <p:grpSp>
        <p:nvGrpSpPr>
          <p:cNvPr id="229" name="Group 11"/>
          <p:cNvGrpSpPr>
            <a:grpSpLocks noChangeAspect="1"/>
          </p:cNvGrpSpPr>
          <p:nvPr/>
        </p:nvGrpSpPr>
        <p:grpSpPr bwMode="auto">
          <a:xfrm>
            <a:off x="6024570" y="2990170"/>
            <a:ext cx="356243" cy="510268"/>
            <a:chOff x="2565" y="1710"/>
            <a:chExt cx="290" cy="450"/>
          </a:xfrm>
        </p:grpSpPr>
        <p:sp>
          <p:nvSpPr>
            <p:cNvPr id="23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37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38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39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40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</p:grpSp>
      <p:grpSp>
        <p:nvGrpSpPr>
          <p:cNvPr id="235" name="Group 11"/>
          <p:cNvGrpSpPr>
            <a:grpSpLocks noChangeAspect="1"/>
          </p:cNvGrpSpPr>
          <p:nvPr/>
        </p:nvGrpSpPr>
        <p:grpSpPr bwMode="auto">
          <a:xfrm>
            <a:off x="6024570" y="4143380"/>
            <a:ext cx="356243" cy="510268"/>
            <a:chOff x="2565" y="1710"/>
            <a:chExt cx="290" cy="450"/>
          </a:xfrm>
        </p:grpSpPr>
        <p:sp>
          <p:nvSpPr>
            <p:cNvPr id="242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565" y="1710"/>
              <a:ext cx="29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43" name="Freeform 12"/>
            <p:cNvSpPr>
              <a:spLocks/>
            </p:cNvSpPr>
            <p:nvPr/>
          </p:nvSpPr>
          <p:spPr bwMode="auto">
            <a:xfrm>
              <a:off x="2659" y="1799"/>
              <a:ext cx="196" cy="305"/>
            </a:xfrm>
            <a:custGeom>
              <a:avLst/>
              <a:gdLst/>
              <a:ahLst/>
              <a:cxnLst>
                <a:cxn ang="0">
                  <a:pos x="538" y="596"/>
                </a:cxn>
                <a:cxn ang="0">
                  <a:pos x="590" y="499"/>
                </a:cxn>
                <a:cxn ang="0">
                  <a:pos x="611" y="392"/>
                </a:cxn>
                <a:cxn ang="0">
                  <a:pos x="601" y="283"/>
                </a:cxn>
                <a:cxn ang="0">
                  <a:pos x="556" y="178"/>
                </a:cxn>
                <a:cxn ang="0">
                  <a:pos x="510" y="117"/>
                </a:cxn>
                <a:cxn ang="0">
                  <a:pos x="454" y="69"/>
                </a:cxn>
                <a:cxn ang="0">
                  <a:pos x="392" y="33"/>
                </a:cxn>
                <a:cxn ang="0">
                  <a:pos x="325" y="10"/>
                </a:cxn>
                <a:cxn ang="0">
                  <a:pos x="253" y="0"/>
                </a:cxn>
                <a:cxn ang="0">
                  <a:pos x="180" y="4"/>
                </a:cxn>
                <a:cxn ang="0">
                  <a:pos x="110" y="22"/>
                </a:cxn>
                <a:cxn ang="0">
                  <a:pos x="42" y="56"/>
                </a:cxn>
                <a:cxn ang="0">
                  <a:pos x="30" y="62"/>
                </a:cxn>
                <a:cxn ang="0">
                  <a:pos x="20" y="70"/>
                </a:cxn>
                <a:cxn ang="0">
                  <a:pos x="10" y="78"/>
                </a:cxn>
                <a:cxn ang="0">
                  <a:pos x="0" y="86"/>
                </a:cxn>
                <a:cxn ang="0">
                  <a:pos x="9" y="88"/>
                </a:cxn>
                <a:cxn ang="0">
                  <a:pos x="18" y="89"/>
                </a:cxn>
                <a:cxn ang="0">
                  <a:pos x="26" y="92"/>
                </a:cxn>
                <a:cxn ang="0">
                  <a:pos x="35" y="94"/>
                </a:cxn>
                <a:cxn ang="0">
                  <a:pos x="115" y="123"/>
                </a:cxn>
                <a:cxn ang="0">
                  <a:pos x="187" y="168"/>
                </a:cxn>
                <a:cxn ang="0">
                  <a:pos x="246" y="223"/>
                </a:cxn>
                <a:cxn ang="0">
                  <a:pos x="294" y="288"/>
                </a:cxn>
                <a:cxn ang="0">
                  <a:pos x="329" y="362"/>
                </a:cxn>
                <a:cxn ang="0">
                  <a:pos x="348" y="441"/>
                </a:cxn>
                <a:cxn ang="0">
                  <a:pos x="353" y="525"/>
                </a:cxn>
                <a:cxn ang="0">
                  <a:pos x="339" y="610"/>
                </a:cxn>
                <a:cxn ang="0">
                  <a:pos x="327" y="651"/>
                </a:cxn>
                <a:cxn ang="0">
                  <a:pos x="310" y="691"/>
                </a:cxn>
                <a:cxn ang="0">
                  <a:pos x="349" y="757"/>
                </a:cxn>
                <a:cxn ang="0">
                  <a:pos x="472" y="1037"/>
                </a:cxn>
                <a:cxn ang="0">
                  <a:pos x="586" y="1131"/>
                </a:cxn>
                <a:cxn ang="0">
                  <a:pos x="682" y="1287"/>
                </a:cxn>
                <a:cxn ang="0">
                  <a:pos x="733" y="1450"/>
                </a:cxn>
                <a:cxn ang="0">
                  <a:pos x="978" y="1305"/>
                </a:cxn>
              </a:cxnLst>
              <a:rect l="0" t="0" r="r" b="b"/>
              <a:pathLst>
                <a:path w="978" h="1524">
                  <a:moveTo>
                    <a:pt x="978" y="1305"/>
                  </a:moveTo>
                  <a:lnTo>
                    <a:pt x="538" y="596"/>
                  </a:lnTo>
                  <a:lnTo>
                    <a:pt x="567" y="549"/>
                  </a:lnTo>
                  <a:lnTo>
                    <a:pt x="590" y="499"/>
                  </a:lnTo>
                  <a:lnTo>
                    <a:pt x="604" y="447"/>
                  </a:lnTo>
                  <a:lnTo>
                    <a:pt x="611" y="392"/>
                  </a:lnTo>
                  <a:lnTo>
                    <a:pt x="610" y="337"/>
                  </a:lnTo>
                  <a:lnTo>
                    <a:pt x="601" y="283"/>
                  </a:lnTo>
                  <a:lnTo>
                    <a:pt x="583" y="229"/>
                  </a:lnTo>
                  <a:lnTo>
                    <a:pt x="556" y="178"/>
                  </a:lnTo>
                  <a:lnTo>
                    <a:pt x="535" y="146"/>
                  </a:lnTo>
                  <a:lnTo>
                    <a:pt x="510" y="117"/>
                  </a:lnTo>
                  <a:lnTo>
                    <a:pt x="483" y="92"/>
                  </a:lnTo>
                  <a:lnTo>
                    <a:pt x="454" y="69"/>
                  </a:lnTo>
                  <a:lnTo>
                    <a:pt x="424" y="50"/>
                  </a:lnTo>
                  <a:lnTo>
                    <a:pt x="392" y="33"/>
                  </a:lnTo>
                  <a:lnTo>
                    <a:pt x="358" y="20"/>
                  </a:lnTo>
                  <a:lnTo>
                    <a:pt x="325" y="10"/>
                  </a:lnTo>
                  <a:lnTo>
                    <a:pt x="289" y="3"/>
                  </a:lnTo>
                  <a:lnTo>
                    <a:pt x="253" y="0"/>
                  </a:lnTo>
                  <a:lnTo>
                    <a:pt x="217" y="1"/>
                  </a:lnTo>
                  <a:lnTo>
                    <a:pt x="180" y="4"/>
                  </a:lnTo>
                  <a:lnTo>
                    <a:pt x="144" y="12"/>
                  </a:lnTo>
                  <a:lnTo>
                    <a:pt x="110" y="22"/>
                  </a:lnTo>
                  <a:lnTo>
                    <a:pt x="75" y="38"/>
                  </a:lnTo>
                  <a:lnTo>
                    <a:pt x="42" y="56"/>
                  </a:lnTo>
                  <a:lnTo>
                    <a:pt x="36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0" y="70"/>
                  </a:lnTo>
                  <a:lnTo>
                    <a:pt x="15" y="74"/>
                  </a:lnTo>
                  <a:lnTo>
                    <a:pt x="10" y="78"/>
                  </a:lnTo>
                  <a:lnTo>
                    <a:pt x="5" y="81"/>
                  </a:lnTo>
                  <a:lnTo>
                    <a:pt x="0" y="86"/>
                  </a:lnTo>
                  <a:lnTo>
                    <a:pt x="5" y="87"/>
                  </a:lnTo>
                  <a:lnTo>
                    <a:pt x="9" y="88"/>
                  </a:lnTo>
                  <a:lnTo>
                    <a:pt x="14" y="88"/>
                  </a:lnTo>
                  <a:lnTo>
                    <a:pt x="18" y="89"/>
                  </a:lnTo>
                  <a:lnTo>
                    <a:pt x="21" y="90"/>
                  </a:lnTo>
                  <a:lnTo>
                    <a:pt x="26" y="92"/>
                  </a:lnTo>
                  <a:lnTo>
                    <a:pt x="30" y="93"/>
                  </a:lnTo>
                  <a:lnTo>
                    <a:pt x="35" y="94"/>
                  </a:lnTo>
                  <a:lnTo>
                    <a:pt x="76" y="107"/>
                  </a:lnTo>
                  <a:lnTo>
                    <a:pt x="115" y="123"/>
                  </a:lnTo>
                  <a:lnTo>
                    <a:pt x="152" y="144"/>
                  </a:lnTo>
                  <a:lnTo>
                    <a:pt x="187" y="168"/>
                  </a:lnTo>
                  <a:lnTo>
                    <a:pt x="218" y="193"/>
                  </a:lnTo>
                  <a:lnTo>
                    <a:pt x="246" y="223"/>
                  </a:lnTo>
                  <a:lnTo>
                    <a:pt x="272" y="255"/>
                  </a:lnTo>
                  <a:lnTo>
                    <a:pt x="294" y="288"/>
                  </a:lnTo>
                  <a:lnTo>
                    <a:pt x="313" y="325"/>
                  </a:lnTo>
                  <a:lnTo>
                    <a:pt x="329" y="362"/>
                  </a:lnTo>
                  <a:lnTo>
                    <a:pt x="340" y="401"/>
                  </a:lnTo>
                  <a:lnTo>
                    <a:pt x="348" y="441"/>
                  </a:lnTo>
                  <a:lnTo>
                    <a:pt x="353" y="483"/>
                  </a:lnTo>
                  <a:lnTo>
                    <a:pt x="353" y="525"/>
                  </a:lnTo>
                  <a:lnTo>
                    <a:pt x="348" y="568"/>
                  </a:lnTo>
                  <a:lnTo>
                    <a:pt x="339" y="610"/>
                  </a:lnTo>
                  <a:lnTo>
                    <a:pt x="334" y="631"/>
                  </a:lnTo>
                  <a:lnTo>
                    <a:pt x="327" y="651"/>
                  </a:lnTo>
                  <a:lnTo>
                    <a:pt x="319" y="672"/>
                  </a:lnTo>
                  <a:lnTo>
                    <a:pt x="310" y="691"/>
                  </a:lnTo>
                  <a:lnTo>
                    <a:pt x="350" y="757"/>
                  </a:lnTo>
                  <a:lnTo>
                    <a:pt x="349" y="757"/>
                  </a:lnTo>
                  <a:lnTo>
                    <a:pt x="471" y="959"/>
                  </a:lnTo>
                  <a:lnTo>
                    <a:pt x="472" y="1037"/>
                  </a:lnTo>
                  <a:lnTo>
                    <a:pt x="557" y="1083"/>
                  </a:lnTo>
                  <a:lnTo>
                    <a:pt x="586" y="1131"/>
                  </a:lnTo>
                  <a:lnTo>
                    <a:pt x="593" y="1233"/>
                  </a:lnTo>
                  <a:lnTo>
                    <a:pt x="682" y="1287"/>
                  </a:lnTo>
                  <a:lnTo>
                    <a:pt x="723" y="1346"/>
                  </a:lnTo>
                  <a:lnTo>
                    <a:pt x="733" y="1450"/>
                  </a:lnTo>
                  <a:lnTo>
                    <a:pt x="838" y="1524"/>
                  </a:lnTo>
                  <a:lnTo>
                    <a:pt x="978" y="1305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44" name="Freeform 13"/>
            <p:cNvSpPr>
              <a:spLocks/>
            </p:cNvSpPr>
            <p:nvPr/>
          </p:nvSpPr>
          <p:spPr bwMode="auto">
            <a:xfrm>
              <a:off x="2567" y="1719"/>
              <a:ext cx="162" cy="441"/>
            </a:xfrm>
            <a:custGeom>
              <a:avLst/>
              <a:gdLst/>
              <a:ahLst/>
              <a:cxnLst>
                <a:cxn ang="0">
                  <a:pos x="357" y="112"/>
                </a:cxn>
                <a:cxn ang="0">
                  <a:pos x="484" y="88"/>
                </a:cxn>
                <a:cxn ang="0">
                  <a:pos x="608" y="114"/>
                </a:cxn>
                <a:cxn ang="0">
                  <a:pos x="715" y="185"/>
                </a:cxn>
                <a:cxn ang="0">
                  <a:pos x="781" y="273"/>
                </a:cxn>
                <a:cxn ang="0">
                  <a:pos x="810" y="323"/>
                </a:cxn>
                <a:cxn ang="0">
                  <a:pos x="802" y="287"/>
                </a:cxn>
                <a:cxn ang="0">
                  <a:pos x="752" y="170"/>
                </a:cxn>
                <a:cxn ang="0">
                  <a:pos x="647" y="63"/>
                </a:cxn>
                <a:cxn ang="0">
                  <a:pos x="515" y="8"/>
                </a:cxn>
                <a:cxn ang="0">
                  <a:pos x="372" y="6"/>
                </a:cxn>
                <a:cxn ang="0">
                  <a:pos x="236" y="60"/>
                </a:cxn>
                <a:cxn ang="0">
                  <a:pos x="129" y="165"/>
                </a:cxn>
                <a:cxn ang="0">
                  <a:pos x="73" y="298"/>
                </a:cxn>
                <a:cxn ang="0">
                  <a:pos x="72" y="441"/>
                </a:cxn>
                <a:cxn ang="0">
                  <a:pos x="127" y="577"/>
                </a:cxn>
                <a:cxn ang="0">
                  <a:pos x="190" y="652"/>
                </a:cxn>
                <a:cxn ang="0">
                  <a:pos x="254" y="697"/>
                </a:cxn>
                <a:cxn ang="0">
                  <a:pos x="325" y="729"/>
                </a:cxn>
                <a:cxn ang="0">
                  <a:pos x="398" y="744"/>
                </a:cxn>
                <a:cxn ang="0">
                  <a:pos x="373" y="730"/>
                </a:cxn>
                <a:cxn ang="0">
                  <a:pos x="321" y="694"/>
                </a:cxn>
                <a:cxn ang="0">
                  <a:pos x="330" y="654"/>
                </a:cxn>
                <a:cxn ang="0">
                  <a:pos x="374" y="638"/>
                </a:cxn>
                <a:cxn ang="0">
                  <a:pos x="445" y="662"/>
                </a:cxn>
                <a:cxn ang="0">
                  <a:pos x="485" y="732"/>
                </a:cxn>
                <a:cxn ang="0">
                  <a:pos x="461" y="810"/>
                </a:cxn>
                <a:cxn ang="0">
                  <a:pos x="391" y="849"/>
                </a:cxn>
                <a:cxn ang="0">
                  <a:pos x="319" y="830"/>
                </a:cxn>
                <a:cxn ang="0">
                  <a:pos x="278" y="775"/>
                </a:cxn>
                <a:cxn ang="0">
                  <a:pos x="208" y="725"/>
                </a:cxn>
                <a:cxn ang="0">
                  <a:pos x="133" y="667"/>
                </a:cxn>
                <a:cxn ang="0">
                  <a:pos x="55" y="728"/>
                </a:cxn>
                <a:cxn ang="0">
                  <a:pos x="6" y="855"/>
                </a:cxn>
                <a:cxn ang="0">
                  <a:pos x="4" y="970"/>
                </a:cxn>
                <a:cxn ang="0">
                  <a:pos x="30" y="1071"/>
                </a:cxn>
                <a:cxn ang="0">
                  <a:pos x="84" y="1158"/>
                </a:cxn>
                <a:cxn ang="0">
                  <a:pos x="159" y="1227"/>
                </a:cxn>
                <a:cxn ang="0">
                  <a:pos x="235" y="1295"/>
                </a:cxn>
                <a:cxn ang="0">
                  <a:pos x="205" y="1681"/>
                </a:cxn>
                <a:cxn ang="0">
                  <a:pos x="179" y="1991"/>
                </a:cxn>
                <a:cxn ang="0">
                  <a:pos x="482" y="1280"/>
                </a:cxn>
                <a:cxn ang="0">
                  <a:pos x="582" y="1233"/>
                </a:cxn>
                <a:cxn ang="0">
                  <a:pos x="663" y="1160"/>
                </a:cxn>
                <a:cxn ang="0">
                  <a:pos x="720" y="1066"/>
                </a:cxn>
                <a:cxn ang="0">
                  <a:pos x="746" y="956"/>
                </a:cxn>
                <a:cxn ang="0">
                  <a:pos x="730" y="808"/>
                </a:cxn>
                <a:cxn ang="0">
                  <a:pos x="661" y="683"/>
                </a:cxn>
                <a:cxn ang="0">
                  <a:pos x="550" y="592"/>
                </a:cxn>
                <a:cxn ang="0">
                  <a:pos x="407" y="550"/>
                </a:cxn>
                <a:cxn ang="0">
                  <a:pos x="352" y="549"/>
                </a:cxn>
                <a:cxn ang="0">
                  <a:pos x="298" y="557"/>
                </a:cxn>
                <a:cxn ang="0">
                  <a:pos x="245" y="571"/>
                </a:cxn>
                <a:cxn ang="0">
                  <a:pos x="197" y="593"/>
                </a:cxn>
                <a:cxn ang="0">
                  <a:pos x="152" y="365"/>
                </a:cxn>
                <a:cxn ang="0">
                  <a:pos x="271" y="162"/>
                </a:cxn>
              </a:cxnLst>
              <a:rect l="0" t="0" r="r" b="b"/>
              <a:pathLst>
                <a:path w="811" h="2203">
                  <a:moveTo>
                    <a:pt x="271" y="162"/>
                  </a:moveTo>
                  <a:lnTo>
                    <a:pt x="299" y="142"/>
                  </a:lnTo>
                  <a:lnTo>
                    <a:pt x="327" y="125"/>
                  </a:lnTo>
                  <a:lnTo>
                    <a:pt x="357" y="112"/>
                  </a:lnTo>
                  <a:lnTo>
                    <a:pt x="388" y="102"/>
                  </a:lnTo>
                  <a:lnTo>
                    <a:pt x="420" y="94"/>
                  </a:lnTo>
                  <a:lnTo>
                    <a:pt x="451" y="89"/>
                  </a:lnTo>
                  <a:lnTo>
                    <a:pt x="484" y="88"/>
                  </a:lnTo>
                  <a:lnTo>
                    <a:pt x="515" y="90"/>
                  </a:lnTo>
                  <a:lnTo>
                    <a:pt x="546" y="95"/>
                  </a:lnTo>
                  <a:lnTo>
                    <a:pt x="578" y="103"/>
                  </a:lnTo>
                  <a:lnTo>
                    <a:pt x="608" y="114"/>
                  </a:lnTo>
                  <a:lnTo>
                    <a:pt x="637" y="127"/>
                  </a:lnTo>
                  <a:lnTo>
                    <a:pt x="665" y="144"/>
                  </a:lnTo>
                  <a:lnTo>
                    <a:pt x="691" y="163"/>
                  </a:lnTo>
                  <a:lnTo>
                    <a:pt x="715" y="185"/>
                  </a:lnTo>
                  <a:lnTo>
                    <a:pt x="737" y="211"/>
                  </a:lnTo>
                  <a:lnTo>
                    <a:pt x="754" y="232"/>
                  </a:lnTo>
                  <a:lnTo>
                    <a:pt x="769" y="254"/>
                  </a:lnTo>
                  <a:lnTo>
                    <a:pt x="781" y="273"/>
                  </a:lnTo>
                  <a:lnTo>
                    <a:pt x="792" y="289"/>
                  </a:lnTo>
                  <a:lnTo>
                    <a:pt x="800" y="304"/>
                  </a:lnTo>
                  <a:lnTo>
                    <a:pt x="807" y="315"/>
                  </a:lnTo>
                  <a:lnTo>
                    <a:pt x="810" y="323"/>
                  </a:lnTo>
                  <a:lnTo>
                    <a:pt x="811" y="325"/>
                  </a:lnTo>
                  <a:lnTo>
                    <a:pt x="810" y="321"/>
                  </a:lnTo>
                  <a:lnTo>
                    <a:pt x="808" y="307"/>
                  </a:lnTo>
                  <a:lnTo>
                    <a:pt x="802" y="287"/>
                  </a:lnTo>
                  <a:lnTo>
                    <a:pt x="795" y="261"/>
                  </a:lnTo>
                  <a:lnTo>
                    <a:pt x="783" y="232"/>
                  </a:lnTo>
                  <a:lnTo>
                    <a:pt x="769" y="201"/>
                  </a:lnTo>
                  <a:lnTo>
                    <a:pt x="752" y="170"/>
                  </a:lnTo>
                  <a:lnTo>
                    <a:pt x="730" y="139"/>
                  </a:lnTo>
                  <a:lnTo>
                    <a:pt x="704" y="111"/>
                  </a:lnTo>
                  <a:lnTo>
                    <a:pt x="677" y="85"/>
                  </a:lnTo>
                  <a:lnTo>
                    <a:pt x="647" y="63"/>
                  </a:lnTo>
                  <a:lnTo>
                    <a:pt x="616" y="45"/>
                  </a:lnTo>
                  <a:lnTo>
                    <a:pt x="583" y="29"/>
                  </a:lnTo>
                  <a:lnTo>
                    <a:pt x="550" y="17"/>
                  </a:lnTo>
                  <a:lnTo>
                    <a:pt x="515" y="8"/>
                  </a:lnTo>
                  <a:lnTo>
                    <a:pt x="479" y="2"/>
                  </a:lnTo>
                  <a:lnTo>
                    <a:pt x="443" y="0"/>
                  </a:lnTo>
                  <a:lnTo>
                    <a:pt x="407" y="1"/>
                  </a:lnTo>
                  <a:lnTo>
                    <a:pt x="372" y="6"/>
                  </a:lnTo>
                  <a:lnTo>
                    <a:pt x="337" y="14"/>
                  </a:lnTo>
                  <a:lnTo>
                    <a:pt x="302" y="26"/>
                  </a:lnTo>
                  <a:lnTo>
                    <a:pt x="269" y="41"/>
                  </a:lnTo>
                  <a:lnTo>
                    <a:pt x="236" y="60"/>
                  </a:lnTo>
                  <a:lnTo>
                    <a:pt x="205" y="83"/>
                  </a:lnTo>
                  <a:lnTo>
                    <a:pt x="176" y="108"/>
                  </a:lnTo>
                  <a:lnTo>
                    <a:pt x="151" y="136"/>
                  </a:lnTo>
                  <a:lnTo>
                    <a:pt x="129" y="165"/>
                  </a:lnTo>
                  <a:lnTo>
                    <a:pt x="110" y="197"/>
                  </a:lnTo>
                  <a:lnTo>
                    <a:pt x="94" y="230"/>
                  </a:lnTo>
                  <a:lnTo>
                    <a:pt x="82" y="264"/>
                  </a:lnTo>
                  <a:lnTo>
                    <a:pt x="73" y="298"/>
                  </a:lnTo>
                  <a:lnTo>
                    <a:pt x="68" y="334"/>
                  </a:lnTo>
                  <a:lnTo>
                    <a:pt x="66" y="370"/>
                  </a:lnTo>
                  <a:lnTo>
                    <a:pt x="67" y="406"/>
                  </a:lnTo>
                  <a:lnTo>
                    <a:pt x="72" y="441"/>
                  </a:lnTo>
                  <a:lnTo>
                    <a:pt x="81" y="477"/>
                  </a:lnTo>
                  <a:lnTo>
                    <a:pt x="92" y="511"/>
                  </a:lnTo>
                  <a:lnTo>
                    <a:pt x="108" y="545"/>
                  </a:lnTo>
                  <a:lnTo>
                    <a:pt x="127" y="577"/>
                  </a:lnTo>
                  <a:lnTo>
                    <a:pt x="149" y="608"/>
                  </a:lnTo>
                  <a:lnTo>
                    <a:pt x="162" y="624"/>
                  </a:lnTo>
                  <a:lnTo>
                    <a:pt x="176" y="638"/>
                  </a:lnTo>
                  <a:lnTo>
                    <a:pt x="190" y="652"/>
                  </a:lnTo>
                  <a:lnTo>
                    <a:pt x="206" y="665"/>
                  </a:lnTo>
                  <a:lnTo>
                    <a:pt x="222" y="676"/>
                  </a:lnTo>
                  <a:lnTo>
                    <a:pt x="237" y="687"/>
                  </a:lnTo>
                  <a:lnTo>
                    <a:pt x="254" y="697"/>
                  </a:lnTo>
                  <a:lnTo>
                    <a:pt x="271" y="706"/>
                  </a:lnTo>
                  <a:lnTo>
                    <a:pt x="289" y="715"/>
                  </a:lnTo>
                  <a:lnTo>
                    <a:pt x="306" y="722"/>
                  </a:lnTo>
                  <a:lnTo>
                    <a:pt x="325" y="729"/>
                  </a:lnTo>
                  <a:lnTo>
                    <a:pt x="343" y="734"/>
                  </a:lnTo>
                  <a:lnTo>
                    <a:pt x="360" y="739"/>
                  </a:lnTo>
                  <a:lnTo>
                    <a:pt x="379" y="742"/>
                  </a:lnTo>
                  <a:lnTo>
                    <a:pt x="398" y="744"/>
                  </a:lnTo>
                  <a:lnTo>
                    <a:pt x="418" y="747"/>
                  </a:lnTo>
                  <a:lnTo>
                    <a:pt x="401" y="742"/>
                  </a:lnTo>
                  <a:lnTo>
                    <a:pt x="386" y="737"/>
                  </a:lnTo>
                  <a:lnTo>
                    <a:pt x="373" y="730"/>
                  </a:lnTo>
                  <a:lnTo>
                    <a:pt x="359" y="722"/>
                  </a:lnTo>
                  <a:lnTo>
                    <a:pt x="347" y="714"/>
                  </a:lnTo>
                  <a:lnTo>
                    <a:pt x="334" y="704"/>
                  </a:lnTo>
                  <a:lnTo>
                    <a:pt x="321" y="694"/>
                  </a:lnTo>
                  <a:lnTo>
                    <a:pt x="307" y="684"/>
                  </a:lnTo>
                  <a:lnTo>
                    <a:pt x="315" y="672"/>
                  </a:lnTo>
                  <a:lnTo>
                    <a:pt x="322" y="662"/>
                  </a:lnTo>
                  <a:lnTo>
                    <a:pt x="330" y="654"/>
                  </a:lnTo>
                  <a:lnTo>
                    <a:pt x="339" y="647"/>
                  </a:lnTo>
                  <a:lnTo>
                    <a:pt x="349" y="643"/>
                  </a:lnTo>
                  <a:lnTo>
                    <a:pt x="360" y="639"/>
                  </a:lnTo>
                  <a:lnTo>
                    <a:pt x="374" y="638"/>
                  </a:lnTo>
                  <a:lnTo>
                    <a:pt x="388" y="639"/>
                  </a:lnTo>
                  <a:lnTo>
                    <a:pt x="410" y="643"/>
                  </a:lnTo>
                  <a:lnTo>
                    <a:pt x="429" y="650"/>
                  </a:lnTo>
                  <a:lnTo>
                    <a:pt x="445" y="662"/>
                  </a:lnTo>
                  <a:lnTo>
                    <a:pt x="460" y="676"/>
                  </a:lnTo>
                  <a:lnTo>
                    <a:pt x="471" y="693"/>
                  </a:lnTo>
                  <a:lnTo>
                    <a:pt x="480" y="712"/>
                  </a:lnTo>
                  <a:lnTo>
                    <a:pt x="485" y="732"/>
                  </a:lnTo>
                  <a:lnTo>
                    <a:pt x="485" y="753"/>
                  </a:lnTo>
                  <a:lnTo>
                    <a:pt x="480" y="775"/>
                  </a:lnTo>
                  <a:lnTo>
                    <a:pt x="472" y="794"/>
                  </a:lnTo>
                  <a:lnTo>
                    <a:pt x="461" y="810"/>
                  </a:lnTo>
                  <a:lnTo>
                    <a:pt x="447" y="825"/>
                  </a:lnTo>
                  <a:lnTo>
                    <a:pt x="430" y="837"/>
                  </a:lnTo>
                  <a:lnTo>
                    <a:pt x="411" y="845"/>
                  </a:lnTo>
                  <a:lnTo>
                    <a:pt x="391" y="849"/>
                  </a:lnTo>
                  <a:lnTo>
                    <a:pt x="369" y="849"/>
                  </a:lnTo>
                  <a:lnTo>
                    <a:pt x="352" y="846"/>
                  </a:lnTo>
                  <a:lnTo>
                    <a:pt x="334" y="839"/>
                  </a:lnTo>
                  <a:lnTo>
                    <a:pt x="319" y="830"/>
                  </a:lnTo>
                  <a:lnTo>
                    <a:pt x="306" y="819"/>
                  </a:lnTo>
                  <a:lnTo>
                    <a:pt x="293" y="806"/>
                  </a:lnTo>
                  <a:lnTo>
                    <a:pt x="284" y="791"/>
                  </a:lnTo>
                  <a:lnTo>
                    <a:pt x="278" y="775"/>
                  </a:lnTo>
                  <a:lnTo>
                    <a:pt x="274" y="757"/>
                  </a:lnTo>
                  <a:lnTo>
                    <a:pt x="252" y="748"/>
                  </a:lnTo>
                  <a:lnTo>
                    <a:pt x="230" y="738"/>
                  </a:lnTo>
                  <a:lnTo>
                    <a:pt x="208" y="725"/>
                  </a:lnTo>
                  <a:lnTo>
                    <a:pt x="188" y="713"/>
                  </a:lnTo>
                  <a:lnTo>
                    <a:pt x="169" y="699"/>
                  </a:lnTo>
                  <a:lnTo>
                    <a:pt x="151" y="684"/>
                  </a:lnTo>
                  <a:lnTo>
                    <a:pt x="133" y="667"/>
                  </a:lnTo>
                  <a:lnTo>
                    <a:pt x="118" y="650"/>
                  </a:lnTo>
                  <a:lnTo>
                    <a:pt x="94" y="674"/>
                  </a:lnTo>
                  <a:lnTo>
                    <a:pt x="74" y="700"/>
                  </a:lnTo>
                  <a:lnTo>
                    <a:pt x="55" y="728"/>
                  </a:lnTo>
                  <a:lnTo>
                    <a:pt x="39" y="757"/>
                  </a:lnTo>
                  <a:lnTo>
                    <a:pt x="25" y="788"/>
                  </a:lnTo>
                  <a:lnTo>
                    <a:pt x="15" y="820"/>
                  </a:lnTo>
                  <a:lnTo>
                    <a:pt x="6" y="855"/>
                  </a:lnTo>
                  <a:lnTo>
                    <a:pt x="1" y="890"/>
                  </a:lnTo>
                  <a:lnTo>
                    <a:pt x="0" y="916"/>
                  </a:lnTo>
                  <a:lnTo>
                    <a:pt x="0" y="944"/>
                  </a:lnTo>
                  <a:lnTo>
                    <a:pt x="4" y="970"/>
                  </a:lnTo>
                  <a:lnTo>
                    <a:pt x="7" y="996"/>
                  </a:lnTo>
                  <a:lnTo>
                    <a:pt x="14" y="1022"/>
                  </a:lnTo>
                  <a:lnTo>
                    <a:pt x="21" y="1046"/>
                  </a:lnTo>
                  <a:lnTo>
                    <a:pt x="30" y="1071"/>
                  </a:lnTo>
                  <a:lnTo>
                    <a:pt x="42" y="1093"/>
                  </a:lnTo>
                  <a:lnTo>
                    <a:pt x="54" y="1115"/>
                  </a:lnTo>
                  <a:lnTo>
                    <a:pt x="68" y="1138"/>
                  </a:lnTo>
                  <a:lnTo>
                    <a:pt x="84" y="1158"/>
                  </a:lnTo>
                  <a:lnTo>
                    <a:pt x="101" y="1177"/>
                  </a:lnTo>
                  <a:lnTo>
                    <a:pt x="119" y="1195"/>
                  </a:lnTo>
                  <a:lnTo>
                    <a:pt x="138" y="1212"/>
                  </a:lnTo>
                  <a:lnTo>
                    <a:pt x="159" y="1227"/>
                  </a:lnTo>
                  <a:lnTo>
                    <a:pt x="180" y="1241"/>
                  </a:lnTo>
                  <a:lnTo>
                    <a:pt x="200" y="1018"/>
                  </a:lnTo>
                  <a:lnTo>
                    <a:pt x="260" y="1024"/>
                  </a:lnTo>
                  <a:lnTo>
                    <a:pt x="235" y="1295"/>
                  </a:lnTo>
                  <a:lnTo>
                    <a:pt x="234" y="1295"/>
                  </a:lnTo>
                  <a:lnTo>
                    <a:pt x="211" y="1530"/>
                  </a:lnTo>
                  <a:lnTo>
                    <a:pt x="164" y="1594"/>
                  </a:lnTo>
                  <a:lnTo>
                    <a:pt x="205" y="1681"/>
                  </a:lnTo>
                  <a:lnTo>
                    <a:pt x="199" y="1737"/>
                  </a:lnTo>
                  <a:lnTo>
                    <a:pt x="143" y="1822"/>
                  </a:lnTo>
                  <a:lnTo>
                    <a:pt x="181" y="1920"/>
                  </a:lnTo>
                  <a:lnTo>
                    <a:pt x="179" y="1991"/>
                  </a:lnTo>
                  <a:lnTo>
                    <a:pt x="125" y="2080"/>
                  </a:lnTo>
                  <a:lnTo>
                    <a:pt x="165" y="2203"/>
                  </a:lnTo>
                  <a:lnTo>
                    <a:pt x="433" y="2016"/>
                  </a:lnTo>
                  <a:lnTo>
                    <a:pt x="482" y="1280"/>
                  </a:lnTo>
                  <a:lnTo>
                    <a:pt x="508" y="1271"/>
                  </a:lnTo>
                  <a:lnTo>
                    <a:pt x="534" y="1260"/>
                  </a:lnTo>
                  <a:lnTo>
                    <a:pt x="558" y="1247"/>
                  </a:lnTo>
                  <a:lnTo>
                    <a:pt x="582" y="1233"/>
                  </a:lnTo>
                  <a:lnTo>
                    <a:pt x="603" y="1217"/>
                  </a:lnTo>
                  <a:lnTo>
                    <a:pt x="624" y="1199"/>
                  </a:lnTo>
                  <a:lnTo>
                    <a:pt x="645" y="1180"/>
                  </a:lnTo>
                  <a:lnTo>
                    <a:pt x="663" y="1160"/>
                  </a:lnTo>
                  <a:lnTo>
                    <a:pt x="679" y="1138"/>
                  </a:lnTo>
                  <a:lnTo>
                    <a:pt x="694" y="1115"/>
                  </a:lnTo>
                  <a:lnTo>
                    <a:pt x="707" y="1091"/>
                  </a:lnTo>
                  <a:lnTo>
                    <a:pt x="720" y="1066"/>
                  </a:lnTo>
                  <a:lnTo>
                    <a:pt x="729" y="1039"/>
                  </a:lnTo>
                  <a:lnTo>
                    <a:pt x="736" y="1013"/>
                  </a:lnTo>
                  <a:lnTo>
                    <a:pt x="743" y="985"/>
                  </a:lnTo>
                  <a:lnTo>
                    <a:pt x="746" y="956"/>
                  </a:lnTo>
                  <a:lnTo>
                    <a:pt x="748" y="918"/>
                  </a:lnTo>
                  <a:lnTo>
                    <a:pt x="745" y="880"/>
                  </a:lnTo>
                  <a:lnTo>
                    <a:pt x="740" y="844"/>
                  </a:lnTo>
                  <a:lnTo>
                    <a:pt x="730" y="808"/>
                  </a:lnTo>
                  <a:lnTo>
                    <a:pt x="717" y="775"/>
                  </a:lnTo>
                  <a:lnTo>
                    <a:pt x="702" y="742"/>
                  </a:lnTo>
                  <a:lnTo>
                    <a:pt x="683" y="711"/>
                  </a:lnTo>
                  <a:lnTo>
                    <a:pt x="661" y="683"/>
                  </a:lnTo>
                  <a:lnTo>
                    <a:pt x="637" y="656"/>
                  </a:lnTo>
                  <a:lnTo>
                    <a:pt x="610" y="633"/>
                  </a:lnTo>
                  <a:lnTo>
                    <a:pt x="581" y="611"/>
                  </a:lnTo>
                  <a:lnTo>
                    <a:pt x="550" y="592"/>
                  </a:lnTo>
                  <a:lnTo>
                    <a:pt x="517" y="577"/>
                  </a:lnTo>
                  <a:lnTo>
                    <a:pt x="482" y="564"/>
                  </a:lnTo>
                  <a:lnTo>
                    <a:pt x="445" y="555"/>
                  </a:lnTo>
                  <a:lnTo>
                    <a:pt x="407" y="550"/>
                  </a:lnTo>
                  <a:lnTo>
                    <a:pt x="393" y="549"/>
                  </a:lnTo>
                  <a:lnTo>
                    <a:pt x="379" y="549"/>
                  </a:lnTo>
                  <a:lnTo>
                    <a:pt x="365" y="549"/>
                  </a:lnTo>
                  <a:lnTo>
                    <a:pt x="352" y="549"/>
                  </a:lnTo>
                  <a:lnTo>
                    <a:pt x="338" y="550"/>
                  </a:lnTo>
                  <a:lnTo>
                    <a:pt x="324" y="552"/>
                  </a:lnTo>
                  <a:lnTo>
                    <a:pt x="310" y="554"/>
                  </a:lnTo>
                  <a:lnTo>
                    <a:pt x="298" y="557"/>
                  </a:lnTo>
                  <a:lnTo>
                    <a:pt x="284" y="560"/>
                  </a:lnTo>
                  <a:lnTo>
                    <a:pt x="271" y="563"/>
                  </a:lnTo>
                  <a:lnTo>
                    <a:pt x="259" y="567"/>
                  </a:lnTo>
                  <a:lnTo>
                    <a:pt x="245" y="571"/>
                  </a:lnTo>
                  <a:lnTo>
                    <a:pt x="233" y="577"/>
                  </a:lnTo>
                  <a:lnTo>
                    <a:pt x="221" y="581"/>
                  </a:lnTo>
                  <a:lnTo>
                    <a:pt x="209" y="588"/>
                  </a:lnTo>
                  <a:lnTo>
                    <a:pt x="197" y="593"/>
                  </a:lnTo>
                  <a:lnTo>
                    <a:pt x="170" y="539"/>
                  </a:lnTo>
                  <a:lnTo>
                    <a:pt x="153" y="482"/>
                  </a:lnTo>
                  <a:lnTo>
                    <a:pt x="148" y="424"/>
                  </a:lnTo>
                  <a:lnTo>
                    <a:pt x="152" y="365"/>
                  </a:lnTo>
                  <a:lnTo>
                    <a:pt x="167" y="308"/>
                  </a:lnTo>
                  <a:lnTo>
                    <a:pt x="193" y="255"/>
                  </a:lnTo>
                  <a:lnTo>
                    <a:pt x="226" y="206"/>
                  </a:lnTo>
                  <a:lnTo>
                    <a:pt x="271" y="16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45" name="Freeform 14"/>
            <p:cNvSpPr>
              <a:spLocks/>
            </p:cNvSpPr>
            <p:nvPr/>
          </p:nvSpPr>
          <p:spPr bwMode="auto">
            <a:xfrm>
              <a:off x="2742" y="1924"/>
              <a:ext cx="93" cy="142"/>
            </a:xfrm>
            <a:custGeom>
              <a:avLst/>
              <a:gdLst/>
              <a:ahLst/>
              <a:cxnLst>
                <a:cxn ang="0">
                  <a:pos x="416" y="699"/>
                </a:cxn>
                <a:cxn ang="0">
                  <a:pos x="422" y="706"/>
                </a:cxn>
                <a:cxn ang="0">
                  <a:pos x="430" y="709"/>
                </a:cxn>
                <a:cxn ang="0">
                  <a:pos x="438" y="709"/>
                </a:cxn>
                <a:cxn ang="0">
                  <a:pos x="446" y="706"/>
                </a:cxn>
                <a:cxn ang="0">
                  <a:pos x="451" y="703"/>
                </a:cxn>
                <a:cxn ang="0">
                  <a:pos x="458" y="697"/>
                </a:cxn>
                <a:cxn ang="0">
                  <a:pos x="461" y="689"/>
                </a:cxn>
                <a:cxn ang="0">
                  <a:pos x="461" y="681"/>
                </a:cxn>
                <a:cxn ang="0">
                  <a:pos x="459" y="674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4" y="0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4" y="35"/>
                </a:cxn>
                <a:cxn ang="0">
                  <a:pos x="416" y="699"/>
                </a:cxn>
              </a:cxnLst>
              <a:rect l="0" t="0" r="r" b="b"/>
              <a:pathLst>
                <a:path w="461" h="709">
                  <a:moveTo>
                    <a:pt x="416" y="699"/>
                  </a:moveTo>
                  <a:lnTo>
                    <a:pt x="422" y="706"/>
                  </a:lnTo>
                  <a:lnTo>
                    <a:pt x="430" y="709"/>
                  </a:lnTo>
                  <a:lnTo>
                    <a:pt x="438" y="709"/>
                  </a:lnTo>
                  <a:lnTo>
                    <a:pt x="446" y="706"/>
                  </a:lnTo>
                  <a:lnTo>
                    <a:pt x="451" y="703"/>
                  </a:lnTo>
                  <a:lnTo>
                    <a:pt x="458" y="697"/>
                  </a:lnTo>
                  <a:lnTo>
                    <a:pt x="461" y="689"/>
                  </a:lnTo>
                  <a:lnTo>
                    <a:pt x="461" y="681"/>
                  </a:lnTo>
                  <a:lnTo>
                    <a:pt x="459" y="674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416" y="69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  <p:sp>
          <p:nvSpPr>
            <p:cNvPr id="246" name="Freeform 15"/>
            <p:cNvSpPr>
              <a:spLocks/>
            </p:cNvSpPr>
            <p:nvPr/>
          </p:nvSpPr>
          <p:spPr bwMode="auto">
            <a:xfrm>
              <a:off x="2625" y="1933"/>
              <a:ext cx="26" cy="187"/>
            </a:xfrm>
            <a:custGeom>
              <a:avLst/>
              <a:gdLst/>
              <a:ahLst/>
              <a:cxnLst>
                <a:cxn ang="0">
                  <a:pos x="0" y="909"/>
                </a:cxn>
                <a:cxn ang="0">
                  <a:pos x="1" y="917"/>
                </a:cxn>
                <a:cxn ang="0">
                  <a:pos x="6" y="925"/>
                </a:cxn>
                <a:cxn ang="0">
                  <a:pos x="12" y="931"/>
                </a:cxn>
                <a:cxn ang="0">
                  <a:pos x="20" y="933"/>
                </a:cxn>
                <a:cxn ang="0">
                  <a:pos x="27" y="933"/>
                </a:cxn>
                <a:cxn ang="0">
                  <a:pos x="35" y="932"/>
                </a:cxn>
                <a:cxn ang="0">
                  <a:pos x="42" y="928"/>
                </a:cxn>
                <a:cxn ang="0">
                  <a:pos x="48" y="922"/>
                </a:cxn>
                <a:cxn ang="0">
                  <a:pos x="50" y="914"/>
                </a:cxn>
                <a:cxn ang="0">
                  <a:pos x="130" y="24"/>
                </a:cxn>
                <a:cxn ang="0">
                  <a:pos x="129" y="15"/>
                </a:cxn>
                <a:cxn ang="0">
                  <a:pos x="125" y="9"/>
                </a:cxn>
                <a:cxn ang="0">
                  <a:pos x="119" y="3"/>
                </a:cxn>
                <a:cxn ang="0">
                  <a:pos x="110" y="1"/>
                </a:cxn>
                <a:cxn ang="0">
                  <a:pos x="103" y="0"/>
                </a:cxn>
                <a:cxn ang="0">
                  <a:pos x="95" y="1"/>
                </a:cxn>
                <a:cxn ang="0">
                  <a:pos x="88" y="5"/>
                </a:cxn>
                <a:cxn ang="0">
                  <a:pos x="83" y="12"/>
                </a:cxn>
                <a:cxn ang="0">
                  <a:pos x="81" y="20"/>
                </a:cxn>
                <a:cxn ang="0">
                  <a:pos x="0" y="909"/>
                </a:cxn>
              </a:cxnLst>
              <a:rect l="0" t="0" r="r" b="b"/>
              <a:pathLst>
                <a:path w="130" h="933">
                  <a:moveTo>
                    <a:pt x="0" y="909"/>
                  </a:moveTo>
                  <a:lnTo>
                    <a:pt x="1" y="917"/>
                  </a:lnTo>
                  <a:lnTo>
                    <a:pt x="6" y="925"/>
                  </a:lnTo>
                  <a:lnTo>
                    <a:pt x="12" y="931"/>
                  </a:lnTo>
                  <a:lnTo>
                    <a:pt x="20" y="933"/>
                  </a:lnTo>
                  <a:lnTo>
                    <a:pt x="27" y="933"/>
                  </a:lnTo>
                  <a:lnTo>
                    <a:pt x="35" y="932"/>
                  </a:lnTo>
                  <a:lnTo>
                    <a:pt x="42" y="928"/>
                  </a:lnTo>
                  <a:lnTo>
                    <a:pt x="48" y="922"/>
                  </a:lnTo>
                  <a:lnTo>
                    <a:pt x="50" y="914"/>
                  </a:lnTo>
                  <a:lnTo>
                    <a:pt x="130" y="24"/>
                  </a:lnTo>
                  <a:lnTo>
                    <a:pt x="129" y="15"/>
                  </a:lnTo>
                  <a:lnTo>
                    <a:pt x="125" y="9"/>
                  </a:lnTo>
                  <a:lnTo>
                    <a:pt x="119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5" y="1"/>
                  </a:lnTo>
                  <a:lnTo>
                    <a:pt x="88" y="5"/>
                  </a:lnTo>
                  <a:lnTo>
                    <a:pt x="83" y="12"/>
                  </a:lnTo>
                  <a:lnTo>
                    <a:pt x="81" y="20"/>
                  </a:lnTo>
                  <a:lnTo>
                    <a:pt x="0" y="909"/>
                  </a:lnTo>
                  <a:close/>
                </a:path>
              </a:pathLst>
            </a:custGeom>
            <a:solidFill>
              <a:srgbClr val="3FE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3000" b="1" dirty="0"/>
            </a:p>
          </p:txBody>
        </p:sp>
      </p:grpSp>
      <p:sp>
        <p:nvSpPr>
          <p:cNvPr id="141" name="ZoneTexte 140"/>
          <p:cNvSpPr txBox="1"/>
          <p:nvPr/>
        </p:nvSpPr>
        <p:spPr>
          <a:xfrm>
            <a:off x="2238356" y="500042"/>
            <a:ext cx="814627" cy="269133"/>
          </a:xfrm>
          <a:prstGeom prst="rect">
            <a:avLst/>
          </a:prstGeom>
          <a:noFill/>
        </p:spPr>
        <p:txBody>
          <a:bodyPr wrap="none" lIns="68412" tIns="34205" rIns="68412" bIns="34205" rtlCol="0">
            <a:spAutoFit/>
          </a:bodyPr>
          <a:lstStyle/>
          <a:p>
            <a:r>
              <a:rPr lang="fr-FR" sz="1300" dirty="0" err="1" smtClean="0"/>
              <a:t>Grid</a:t>
            </a:r>
            <a:r>
              <a:rPr lang="fr-FR" sz="1300" dirty="0" smtClean="0"/>
              <a:t> </a:t>
            </a:r>
            <a:r>
              <a:rPr lang="fr-FR" sz="1300" dirty="0" err="1" smtClean="0"/>
              <a:t>node</a:t>
            </a:r>
            <a:endParaRPr lang="fr-FR" sz="1300" dirty="0"/>
          </a:p>
        </p:txBody>
      </p:sp>
      <p:sp>
        <p:nvSpPr>
          <p:cNvPr id="177" name="Organigramme : Disque magnétique 176"/>
          <p:cNvSpPr/>
          <p:nvPr/>
        </p:nvSpPr>
        <p:spPr>
          <a:xfrm>
            <a:off x="8715436" y="5500702"/>
            <a:ext cx="452406" cy="571504"/>
          </a:xfrm>
          <a:prstGeom prst="flowChartMagneticDisk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5" tIns="45717" rIns="91435" bIns="45717" rtlCol="0" anchor="ctr"/>
          <a:lstStyle/>
          <a:p>
            <a:pPr algn="ctr"/>
            <a:endParaRPr lang="fr-FR" sz="3000" dirty="0"/>
          </a:p>
        </p:txBody>
      </p:sp>
      <p:sp>
        <p:nvSpPr>
          <p:cNvPr id="180" name="Organigramme : Disque magnétique 179"/>
          <p:cNvSpPr/>
          <p:nvPr/>
        </p:nvSpPr>
        <p:spPr>
          <a:xfrm>
            <a:off x="7810520" y="5643578"/>
            <a:ext cx="452406" cy="571504"/>
          </a:xfrm>
          <a:prstGeom prst="flowChartMagneticDisk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5" tIns="45717" rIns="91435" bIns="45717" rtlCol="0" anchor="ctr"/>
          <a:lstStyle/>
          <a:p>
            <a:pPr algn="ctr"/>
            <a:endParaRPr lang="fr-FR" sz="3000" dirty="0"/>
          </a:p>
        </p:txBody>
      </p:sp>
      <p:sp>
        <p:nvSpPr>
          <p:cNvPr id="181" name="Organigramme : Disque magnétique 180"/>
          <p:cNvSpPr/>
          <p:nvPr/>
        </p:nvSpPr>
        <p:spPr>
          <a:xfrm>
            <a:off x="7024702" y="5572140"/>
            <a:ext cx="452406" cy="571504"/>
          </a:xfrm>
          <a:prstGeom prst="flowChartMagneticDisk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5" tIns="45717" rIns="91435" bIns="45717" rtlCol="0" anchor="ctr"/>
          <a:lstStyle/>
          <a:p>
            <a:pPr algn="ctr"/>
            <a:endParaRPr lang="fr-FR" sz="3000" dirty="0"/>
          </a:p>
        </p:txBody>
      </p:sp>
      <p:sp>
        <p:nvSpPr>
          <p:cNvPr id="198" name="Rectangle 197"/>
          <p:cNvSpPr/>
          <p:nvPr/>
        </p:nvSpPr>
        <p:spPr>
          <a:xfrm>
            <a:off x="6667512" y="6215082"/>
            <a:ext cx="28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ysClr val="windowText" lastClr="000000"/>
                </a:solidFill>
              </a:rPr>
              <a:t>Other</a:t>
            </a:r>
            <a:r>
              <a:rPr lang="fr-FR" dirty="0" smtClean="0">
                <a:solidFill>
                  <a:sysClr val="windowText" lastClr="000000"/>
                </a:solidFill>
              </a:rPr>
              <a:t> identification </a:t>
            </a:r>
            <a:r>
              <a:rPr lang="fr-FR" dirty="0" err="1" smtClean="0">
                <a:solidFill>
                  <a:sysClr val="windowText" lastClr="000000"/>
                </a:solidFill>
              </a:rPr>
              <a:t>systems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cxnSp>
        <p:nvCxnSpPr>
          <p:cNvPr id="203" name="Connecteur droit 202"/>
          <p:cNvCxnSpPr>
            <a:stCxn id="181" idx="1"/>
            <a:endCxn id="195" idx="2"/>
          </p:cNvCxnSpPr>
          <p:nvPr/>
        </p:nvCxnSpPr>
        <p:spPr>
          <a:xfrm rot="5400000" flipH="1" flipV="1">
            <a:off x="7279158" y="4790745"/>
            <a:ext cx="753142" cy="80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206"/>
          <p:cNvCxnSpPr>
            <a:stCxn id="177" idx="1"/>
            <a:endCxn id="195" idx="2"/>
          </p:cNvCxnSpPr>
          <p:nvPr/>
        </p:nvCxnSpPr>
        <p:spPr>
          <a:xfrm rot="16200000" flipV="1">
            <a:off x="8160244" y="4719307"/>
            <a:ext cx="681704" cy="88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/>
          <p:cNvCxnSpPr>
            <a:stCxn id="180" idx="1"/>
            <a:endCxn id="195" idx="2"/>
          </p:cNvCxnSpPr>
          <p:nvPr/>
        </p:nvCxnSpPr>
        <p:spPr>
          <a:xfrm rot="5400000" flipH="1" flipV="1">
            <a:off x="7636348" y="5219373"/>
            <a:ext cx="824580" cy="23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7911582" y="5929330"/>
            <a:ext cx="256128" cy="17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96140" y="5857892"/>
            <a:ext cx="304277" cy="15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10652" y="5734073"/>
            <a:ext cx="292885" cy="1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225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71"/>
          <p:cNvGrpSpPr>
            <a:grpSpLocks/>
          </p:cNvGrpSpPr>
          <p:nvPr/>
        </p:nvGrpSpPr>
        <p:grpSpPr bwMode="auto">
          <a:xfrm>
            <a:off x="4373936" y="2492896"/>
            <a:ext cx="1484902" cy="2088232"/>
            <a:chOff x="14439937" y="1209632"/>
            <a:chExt cx="1714514" cy="2083090"/>
          </a:xfrm>
          <a:solidFill>
            <a:schemeClr val="bg1"/>
          </a:solidFill>
        </p:grpSpPr>
        <p:sp>
          <p:nvSpPr>
            <p:cNvPr id="6" name="Rectangle à coins arrondis 5"/>
            <p:cNvSpPr/>
            <p:nvPr/>
          </p:nvSpPr>
          <p:spPr>
            <a:xfrm>
              <a:off x="14439937" y="1209632"/>
              <a:ext cx="1643076" cy="428628"/>
            </a:xfrm>
            <a:prstGeom prst="round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1"/>
                  </a:solidFill>
                </a:rPr>
                <a:t>Patient </a:t>
              </a:r>
              <a:r>
                <a:rPr lang="fr-FR" dirty="0" smtClean="0">
                  <a:solidFill>
                    <a:schemeClr val="tx1"/>
                  </a:solidFill>
                </a:rPr>
                <a:t>X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Organigramme : Document 6"/>
            <p:cNvSpPr/>
            <p:nvPr/>
          </p:nvSpPr>
          <p:spPr>
            <a:xfrm>
              <a:off x="14439937" y="1566822"/>
              <a:ext cx="1714514" cy="1725900"/>
            </a:xfrm>
            <a:prstGeom prst="flowChartDocumen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t" anchorCtr="0"/>
            <a:lstStyle/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b="1" u="sng" dirty="0" smtClean="0">
                  <a:solidFill>
                    <a:schemeClr val="tx1"/>
                  </a:solidFill>
                </a:rPr>
                <a:t>Id= 9a33c7</a:t>
              </a:r>
            </a:p>
            <a:p>
              <a:pPr defTabSz="185155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600" b="1" dirty="0"/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2648744" y="2412396"/>
            <a:ext cx="572267" cy="800580"/>
            <a:chOff x="3012581" y="1770536"/>
            <a:chExt cx="572267" cy="800580"/>
          </a:xfrm>
        </p:grpSpPr>
        <p:sp>
          <p:nvSpPr>
            <p:cNvPr id="9" name="Organigramme : Disque magnétique 8"/>
            <p:cNvSpPr/>
            <p:nvPr/>
          </p:nvSpPr>
          <p:spPr>
            <a:xfrm>
              <a:off x="3132442" y="1770536"/>
              <a:ext cx="452406" cy="571504"/>
            </a:xfrm>
            <a:prstGeom prst="flowChartMagneticDisk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  <p:grpSp>
          <p:nvGrpSpPr>
            <p:cNvPr id="13" name="Group 11"/>
            <p:cNvGrpSpPr>
              <a:grpSpLocks noChangeAspect="1"/>
            </p:cNvGrpSpPr>
            <p:nvPr/>
          </p:nvGrpSpPr>
          <p:grpSpPr bwMode="auto">
            <a:xfrm>
              <a:off x="3012581" y="2060848"/>
              <a:ext cx="356243" cy="510268"/>
              <a:chOff x="2565" y="1710"/>
              <a:chExt cx="290" cy="450"/>
            </a:xfrm>
          </p:grpSpPr>
          <p:sp>
            <p:nvSpPr>
              <p:cNvPr id="14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</p:grpSp>
      </p:grpSp>
      <p:grpSp>
        <p:nvGrpSpPr>
          <p:cNvPr id="38" name="Groupe 37"/>
          <p:cNvGrpSpPr/>
          <p:nvPr/>
        </p:nvGrpSpPr>
        <p:grpSpPr>
          <a:xfrm>
            <a:off x="3437035" y="1966776"/>
            <a:ext cx="571951" cy="793251"/>
            <a:chOff x="4195814" y="1324916"/>
            <a:chExt cx="571951" cy="793251"/>
          </a:xfrm>
        </p:grpSpPr>
        <p:sp>
          <p:nvSpPr>
            <p:cNvPr id="10" name="Organigramme : Disque magnétique 9"/>
            <p:cNvSpPr/>
            <p:nvPr/>
          </p:nvSpPr>
          <p:spPr>
            <a:xfrm>
              <a:off x="4315359" y="1324916"/>
              <a:ext cx="452406" cy="571504"/>
            </a:xfrm>
            <a:prstGeom prst="flowChartMagneticDisk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  <p:grpSp>
          <p:nvGrpSpPr>
            <p:cNvPr id="19" name="Group 11"/>
            <p:cNvGrpSpPr>
              <a:grpSpLocks noChangeAspect="1"/>
            </p:cNvGrpSpPr>
            <p:nvPr/>
          </p:nvGrpSpPr>
          <p:grpSpPr bwMode="auto">
            <a:xfrm>
              <a:off x="4195814" y="1607899"/>
              <a:ext cx="356243" cy="510268"/>
              <a:chOff x="2565" y="1710"/>
              <a:chExt cx="290" cy="450"/>
            </a:xfrm>
          </p:grpSpPr>
          <p:sp>
            <p:nvSpPr>
              <p:cNvPr id="20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</p:grpSp>
      </p:grpSp>
      <p:grpSp>
        <p:nvGrpSpPr>
          <p:cNvPr id="2" name="Groupe 1"/>
          <p:cNvGrpSpPr/>
          <p:nvPr/>
        </p:nvGrpSpPr>
        <p:grpSpPr>
          <a:xfrm>
            <a:off x="6103484" y="1897979"/>
            <a:ext cx="577708" cy="811961"/>
            <a:chOff x="6103484" y="1897979"/>
            <a:chExt cx="577708" cy="811961"/>
          </a:xfrm>
        </p:grpSpPr>
        <p:sp>
          <p:nvSpPr>
            <p:cNvPr id="11" name="Organigramme : Disque magnétique 10"/>
            <p:cNvSpPr/>
            <p:nvPr/>
          </p:nvSpPr>
          <p:spPr>
            <a:xfrm>
              <a:off x="6228786" y="1897979"/>
              <a:ext cx="452406" cy="571504"/>
            </a:xfrm>
            <a:prstGeom prst="flowChartMagneticDisk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  <p:grpSp>
          <p:nvGrpSpPr>
            <p:cNvPr id="25" name="Group 11"/>
            <p:cNvGrpSpPr>
              <a:grpSpLocks noChangeAspect="1"/>
            </p:cNvGrpSpPr>
            <p:nvPr/>
          </p:nvGrpSpPr>
          <p:grpSpPr bwMode="auto">
            <a:xfrm>
              <a:off x="6103484" y="2199672"/>
              <a:ext cx="356243" cy="510268"/>
              <a:chOff x="2565" y="1710"/>
              <a:chExt cx="290" cy="450"/>
            </a:xfrm>
          </p:grpSpPr>
          <p:sp>
            <p:nvSpPr>
              <p:cNvPr id="26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27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29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30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</p:grpSp>
      </p:grpSp>
      <p:grpSp>
        <p:nvGrpSpPr>
          <p:cNvPr id="40" name="Groupe 39"/>
          <p:cNvGrpSpPr/>
          <p:nvPr/>
        </p:nvGrpSpPr>
        <p:grpSpPr>
          <a:xfrm>
            <a:off x="6753200" y="2343599"/>
            <a:ext cx="630528" cy="797369"/>
            <a:chOff x="6753200" y="1770536"/>
            <a:chExt cx="630528" cy="797369"/>
          </a:xfrm>
        </p:grpSpPr>
        <p:sp>
          <p:nvSpPr>
            <p:cNvPr id="12" name="Organigramme : Disque magnétique 11"/>
            <p:cNvSpPr/>
            <p:nvPr/>
          </p:nvSpPr>
          <p:spPr>
            <a:xfrm>
              <a:off x="6931322" y="1770536"/>
              <a:ext cx="452406" cy="571504"/>
            </a:xfrm>
            <a:prstGeom prst="flowChartMagneticDisk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35" tIns="45717" rIns="91435" bIns="45717" rtlCol="0" anchor="ctr"/>
            <a:lstStyle/>
            <a:p>
              <a:pPr algn="ctr"/>
              <a:endParaRPr lang="fr-FR" sz="3000" dirty="0"/>
            </a:p>
          </p:txBody>
        </p:sp>
        <p:grpSp>
          <p:nvGrpSpPr>
            <p:cNvPr id="31" name="Group 11"/>
            <p:cNvGrpSpPr>
              <a:grpSpLocks noChangeAspect="1"/>
            </p:cNvGrpSpPr>
            <p:nvPr/>
          </p:nvGrpSpPr>
          <p:grpSpPr bwMode="auto">
            <a:xfrm>
              <a:off x="6753200" y="2057637"/>
              <a:ext cx="356243" cy="510268"/>
              <a:chOff x="2565" y="1710"/>
              <a:chExt cx="290" cy="450"/>
            </a:xfrm>
          </p:grpSpPr>
          <p:sp>
            <p:nvSpPr>
              <p:cNvPr id="32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2565" y="1710"/>
                <a:ext cx="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>
                <a:off x="2659" y="1799"/>
                <a:ext cx="196" cy="305"/>
              </a:xfrm>
              <a:custGeom>
                <a:avLst/>
                <a:gdLst/>
                <a:ahLst/>
                <a:cxnLst>
                  <a:cxn ang="0">
                    <a:pos x="538" y="596"/>
                  </a:cxn>
                  <a:cxn ang="0">
                    <a:pos x="590" y="499"/>
                  </a:cxn>
                  <a:cxn ang="0">
                    <a:pos x="611" y="392"/>
                  </a:cxn>
                  <a:cxn ang="0">
                    <a:pos x="601" y="283"/>
                  </a:cxn>
                  <a:cxn ang="0">
                    <a:pos x="556" y="178"/>
                  </a:cxn>
                  <a:cxn ang="0">
                    <a:pos x="510" y="117"/>
                  </a:cxn>
                  <a:cxn ang="0">
                    <a:pos x="454" y="69"/>
                  </a:cxn>
                  <a:cxn ang="0">
                    <a:pos x="392" y="33"/>
                  </a:cxn>
                  <a:cxn ang="0">
                    <a:pos x="325" y="10"/>
                  </a:cxn>
                  <a:cxn ang="0">
                    <a:pos x="253" y="0"/>
                  </a:cxn>
                  <a:cxn ang="0">
                    <a:pos x="180" y="4"/>
                  </a:cxn>
                  <a:cxn ang="0">
                    <a:pos x="110" y="22"/>
                  </a:cxn>
                  <a:cxn ang="0">
                    <a:pos x="42" y="56"/>
                  </a:cxn>
                  <a:cxn ang="0">
                    <a:pos x="30" y="62"/>
                  </a:cxn>
                  <a:cxn ang="0">
                    <a:pos x="20" y="70"/>
                  </a:cxn>
                  <a:cxn ang="0">
                    <a:pos x="10" y="78"/>
                  </a:cxn>
                  <a:cxn ang="0">
                    <a:pos x="0" y="86"/>
                  </a:cxn>
                  <a:cxn ang="0">
                    <a:pos x="9" y="88"/>
                  </a:cxn>
                  <a:cxn ang="0">
                    <a:pos x="18" y="89"/>
                  </a:cxn>
                  <a:cxn ang="0">
                    <a:pos x="26" y="92"/>
                  </a:cxn>
                  <a:cxn ang="0">
                    <a:pos x="35" y="94"/>
                  </a:cxn>
                  <a:cxn ang="0">
                    <a:pos x="115" y="123"/>
                  </a:cxn>
                  <a:cxn ang="0">
                    <a:pos x="187" y="168"/>
                  </a:cxn>
                  <a:cxn ang="0">
                    <a:pos x="246" y="223"/>
                  </a:cxn>
                  <a:cxn ang="0">
                    <a:pos x="294" y="288"/>
                  </a:cxn>
                  <a:cxn ang="0">
                    <a:pos x="329" y="362"/>
                  </a:cxn>
                  <a:cxn ang="0">
                    <a:pos x="348" y="441"/>
                  </a:cxn>
                  <a:cxn ang="0">
                    <a:pos x="353" y="525"/>
                  </a:cxn>
                  <a:cxn ang="0">
                    <a:pos x="339" y="610"/>
                  </a:cxn>
                  <a:cxn ang="0">
                    <a:pos x="327" y="651"/>
                  </a:cxn>
                  <a:cxn ang="0">
                    <a:pos x="310" y="691"/>
                  </a:cxn>
                  <a:cxn ang="0">
                    <a:pos x="349" y="757"/>
                  </a:cxn>
                  <a:cxn ang="0">
                    <a:pos x="472" y="1037"/>
                  </a:cxn>
                  <a:cxn ang="0">
                    <a:pos x="586" y="1131"/>
                  </a:cxn>
                  <a:cxn ang="0">
                    <a:pos x="682" y="1287"/>
                  </a:cxn>
                  <a:cxn ang="0">
                    <a:pos x="733" y="1450"/>
                  </a:cxn>
                  <a:cxn ang="0">
                    <a:pos x="978" y="1305"/>
                  </a:cxn>
                </a:cxnLst>
                <a:rect l="0" t="0" r="r" b="b"/>
                <a:pathLst>
                  <a:path w="978" h="1524">
                    <a:moveTo>
                      <a:pt x="978" y="1305"/>
                    </a:moveTo>
                    <a:lnTo>
                      <a:pt x="538" y="596"/>
                    </a:lnTo>
                    <a:lnTo>
                      <a:pt x="567" y="549"/>
                    </a:lnTo>
                    <a:lnTo>
                      <a:pt x="590" y="499"/>
                    </a:lnTo>
                    <a:lnTo>
                      <a:pt x="604" y="447"/>
                    </a:lnTo>
                    <a:lnTo>
                      <a:pt x="611" y="392"/>
                    </a:lnTo>
                    <a:lnTo>
                      <a:pt x="610" y="337"/>
                    </a:lnTo>
                    <a:lnTo>
                      <a:pt x="601" y="283"/>
                    </a:lnTo>
                    <a:lnTo>
                      <a:pt x="583" y="229"/>
                    </a:lnTo>
                    <a:lnTo>
                      <a:pt x="556" y="178"/>
                    </a:lnTo>
                    <a:lnTo>
                      <a:pt x="535" y="146"/>
                    </a:lnTo>
                    <a:lnTo>
                      <a:pt x="510" y="117"/>
                    </a:lnTo>
                    <a:lnTo>
                      <a:pt x="483" y="92"/>
                    </a:lnTo>
                    <a:lnTo>
                      <a:pt x="454" y="69"/>
                    </a:lnTo>
                    <a:lnTo>
                      <a:pt x="424" y="50"/>
                    </a:lnTo>
                    <a:lnTo>
                      <a:pt x="392" y="33"/>
                    </a:lnTo>
                    <a:lnTo>
                      <a:pt x="358" y="20"/>
                    </a:lnTo>
                    <a:lnTo>
                      <a:pt x="325" y="10"/>
                    </a:lnTo>
                    <a:lnTo>
                      <a:pt x="289" y="3"/>
                    </a:lnTo>
                    <a:lnTo>
                      <a:pt x="253" y="0"/>
                    </a:lnTo>
                    <a:lnTo>
                      <a:pt x="217" y="1"/>
                    </a:lnTo>
                    <a:lnTo>
                      <a:pt x="180" y="4"/>
                    </a:lnTo>
                    <a:lnTo>
                      <a:pt x="144" y="12"/>
                    </a:lnTo>
                    <a:lnTo>
                      <a:pt x="110" y="22"/>
                    </a:lnTo>
                    <a:lnTo>
                      <a:pt x="75" y="38"/>
                    </a:lnTo>
                    <a:lnTo>
                      <a:pt x="42" y="56"/>
                    </a:lnTo>
                    <a:lnTo>
                      <a:pt x="36" y="59"/>
                    </a:lnTo>
                    <a:lnTo>
                      <a:pt x="30" y="62"/>
                    </a:lnTo>
                    <a:lnTo>
                      <a:pt x="25" y="66"/>
                    </a:lnTo>
                    <a:lnTo>
                      <a:pt x="20" y="70"/>
                    </a:lnTo>
                    <a:lnTo>
                      <a:pt x="15" y="74"/>
                    </a:lnTo>
                    <a:lnTo>
                      <a:pt x="10" y="78"/>
                    </a:lnTo>
                    <a:lnTo>
                      <a:pt x="5" y="81"/>
                    </a:lnTo>
                    <a:lnTo>
                      <a:pt x="0" y="86"/>
                    </a:lnTo>
                    <a:lnTo>
                      <a:pt x="5" y="87"/>
                    </a:lnTo>
                    <a:lnTo>
                      <a:pt x="9" y="88"/>
                    </a:lnTo>
                    <a:lnTo>
                      <a:pt x="14" y="88"/>
                    </a:lnTo>
                    <a:lnTo>
                      <a:pt x="18" y="89"/>
                    </a:lnTo>
                    <a:lnTo>
                      <a:pt x="21" y="90"/>
                    </a:lnTo>
                    <a:lnTo>
                      <a:pt x="26" y="92"/>
                    </a:lnTo>
                    <a:lnTo>
                      <a:pt x="30" y="93"/>
                    </a:lnTo>
                    <a:lnTo>
                      <a:pt x="35" y="94"/>
                    </a:lnTo>
                    <a:lnTo>
                      <a:pt x="76" y="107"/>
                    </a:lnTo>
                    <a:lnTo>
                      <a:pt x="115" y="123"/>
                    </a:lnTo>
                    <a:lnTo>
                      <a:pt x="152" y="144"/>
                    </a:lnTo>
                    <a:lnTo>
                      <a:pt x="187" y="168"/>
                    </a:lnTo>
                    <a:lnTo>
                      <a:pt x="218" y="193"/>
                    </a:lnTo>
                    <a:lnTo>
                      <a:pt x="246" y="223"/>
                    </a:lnTo>
                    <a:lnTo>
                      <a:pt x="272" y="255"/>
                    </a:lnTo>
                    <a:lnTo>
                      <a:pt x="294" y="288"/>
                    </a:lnTo>
                    <a:lnTo>
                      <a:pt x="313" y="325"/>
                    </a:lnTo>
                    <a:lnTo>
                      <a:pt x="329" y="362"/>
                    </a:lnTo>
                    <a:lnTo>
                      <a:pt x="340" y="401"/>
                    </a:lnTo>
                    <a:lnTo>
                      <a:pt x="348" y="441"/>
                    </a:lnTo>
                    <a:lnTo>
                      <a:pt x="353" y="483"/>
                    </a:lnTo>
                    <a:lnTo>
                      <a:pt x="353" y="525"/>
                    </a:lnTo>
                    <a:lnTo>
                      <a:pt x="348" y="568"/>
                    </a:lnTo>
                    <a:lnTo>
                      <a:pt x="339" y="610"/>
                    </a:lnTo>
                    <a:lnTo>
                      <a:pt x="334" y="631"/>
                    </a:lnTo>
                    <a:lnTo>
                      <a:pt x="327" y="651"/>
                    </a:lnTo>
                    <a:lnTo>
                      <a:pt x="319" y="672"/>
                    </a:lnTo>
                    <a:lnTo>
                      <a:pt x="310" y="691"/>
                    </a:lnTo>
                    <a:lnTo>
                      <a:pt x="350" y="757"/>
                    </a:lnTo>
                    <a:lnTo>
                      <a:pt x="349" y="757"/>
                    </a:lnTo>
                    <a:lnTo>
                      <a:pt x="471" y="959"/>
                    </a:lnTo>
                    <a:lnTo>
                      <a:pt x="472" y="1037"/>
                    </a:lnTo>
                    <a:lnTo>
                      <a:pt x="557" y="1083"/>
                    </a:lnTo>
                    <a:lnTo>
                      <a:pt x="586" y="1131"/>
                    </a:lnTo>
                    <a:lnTo>
                      <a:pt x="593" y="1233"/>
                    </a:lnTo>
                    <a:lnTo>
                      <a:pt x="682" y="1287"/>
                    </a:lnTo>
                    <a:lnTo>
                      <a:pt x="723" y="1346"/>
                    </a:lnTo>
                    <a:lnTo>
                      <a:pt x="733" y="1450"/>
                    </a:lnTo>
                    <a:lnTo>
                      <a:pt x="838" y="1524"/>
                    </a:lnTo>
                    <a:lnTo>
                      <a:pt x="978" y="1305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2567" y="1719"/>
                <a:ext cx="162" cy="441"/>
              </a:xfrm>
              <a:custGeom>
                <a:avLst/>
                <a:gdLst/>
                <a:ahLst/>
                <a:cxnLst>
                  <a:cxn ang="0">
                    <a:pos x="357" y="112"/>
                  </a:cxn>
                  <a:cxn ang="0">
                    <a:pos x="484" y="88"/>
                  </a:cxn>
                  <a:cxn ang="0">
                    <a:pos x="608" y="114"/>
                  </a:cxn>
                  <a:cxn ang="0">
                    <a:pos x="715" y="185"/>
                  </a:cxn>
                  <a:cxn ang="0">
                    <a:pos x="781" y="273"/>
                  </a:cxn>
                  <a:cxn ang="0">
                    <a:pos x="810" y="323"/>
                  </a:cxn>
                  <a:cxn ang="0">
                    <a:pos x="802" y="287"/>
                  </a:cxn>
                  <a:cxn ang="0">
                    <a:pos x="752" y="170"/>
                  </a:cxn>
                  <a:cxn ang="0">
                    <a:pos x="647" y="63"/>
                  </a:cxn>
                  <a:cxn ang="0">
                    <a:pos x="515" y="8"/>
                  </a:cxn>
                  <a:cxn ang="0">
                    <a:pos x="372" y="6"/>
                  </a:cxn>
                  <a:cxn ang="0">
                    <a:pos x="236" y="60"/>
                  </a:cxn>
                  <a:cxn ang="0">
                    <a:pos x="129" y="165"/>
                  </a:cxn>
                  <a:cxn ang="0">
                    <a:pos x="73" y="298"/>
                  </a:cxn>
                  <a:cxn ang="0">
                    <a:pos x="72" y="441"/>
                  </a:cxn>
                  <a:cxn ang="0">
                    <a:pos x="127" y="577"/>
                  </a:cxn>
                  <a:cxn ang="0">
                    <a:pos x="190" y="652"/>
                  </a:cxn>
                  <a:cxn ang="0">
                    <a:pos x="254" y="697"/>
                  </a:cxn>
                  <a:cxn ang="0">
                    <a:pos x="325" y="729"/>
                  </a:cxn>
                  <a:cxn ang="0">
                    <a:pos x="398" y="744"/>
                  </a:cxn>
                  <a:cxn ang="0">
                    <a:pos x="373" y="730"/>
                  </a:cxn>
                  <a:cxn ang="0">
                    <a:pos x="321" y="694"/>
                  </a:cxn>
                  <a:cxn ang="0">
                    <a:pos x="330" y="654"/>
                  </a:cxn>
                  <a:cxn ang="0">
                    <a:pos x="374" y="638"/>
                  </a:cxn>
                  <a:cxn ang="0">
                    <a:pos x="445" y="662"/>
                  </a:cxn>
                  <a:cxn ang="0">
                    <a:pos x="485" y="732"/>
                  </a:cxn>
                  <a:cxn ang="0">
                    <a:pos x="461" y="810"/>
                  </a:cxn>
                  <a:cxn ang="0">
                    <a:pos x="391" y="849"/>
                  </a:cxn>
                  <a:cxn ang="0">
                    <a:pos x="319" y="830"/>
                  </a:cxn>
                  <a:cxn ang="0">
                    <a:pos x="278" y="775"/>
                  </a:cxn>
                  <a:cxn ang="0">
                    <a:pos x="208" y="725"/>
                  </a:cxn>
                  <a:cxn ang="0">
                    <a:pos x="133" y="667"/>
                  </a:cxn>
                  <a:cxn ang="0">
                    <a:pos x="55" y="728"/>
                  </a:cxn>
                  <a:cxn ang="0">
                    <a:pos x="6" y="855"/>
                  </a:cxn>
                  <a:cxn ang="0">
                    <a:pos x="4" y="970"/>
                  </a:cxn>
                  <a:cxn ang="0">
                    <a:pos x="30" y="1071"/>
                  </a:cxn>
                  <a:cxn ang="0">
                    <a:pos x="84" y="1158"/>
                  </a:cxn>
                  <a:cxn ang="0">
                    <a:pos x="159" y="1227"/>
                  </a:cxn>
                  <a:cxn ang="0">
                    <a:pos x="235" y="1295"/>
                  </a:cxn>
                  <a:cxn ang="0">
                    <a:pos x="205" y="1681"/>
                  </a:cxn>
                  <a:cxn ang="0">
                    <a:pos x="179" y="1991"/>
                  </a:cxn>
                  <a:cxn ang="0">
                    <a:pos x="482" y="1280"/>
                  </a:cxn>
                  <a:cxn ang="0">
                    <a:pos x="582" y="1233"/>
                  </a:cxn>
                  <a:cxn ang="0">
                    <a:pos x="663" y="1160"/>
                  </a:cxn>
                  <a:cxn ang="0">
                    <a:pos x="720" y="1066"/>
                  </a:cxn>
                  <a:cxn ang="0">
                    <a:pos x="746" y="956"/>
                  </a:cxn>
                  <a:cxn ang="0">
                    <a:pos x="730" y="808"/>
                  </a:cxn>
                  <a:cxn ang="0">
                    <a:pos x="661" y="683"/>
                  </a:cxn>
                  <a:cxn ang="0">
                    <a:pos x="550" y="592"/>
                  </a:cxn>
                  <a:cxn ang="0">
                    <a:pos x="407" y="550"/>
                  </a:cxn>
                  <a:cxn ang="0">
                    <a:pos x="352" y="549"/>
                  </a:cxn>
                  <a:cxn ang="0">
                    <a:pos x="298" y="557"/>
                  </a:cxn>
                  <a:cxn ang="0">
                    <a:pos x="245" y="571"/>
                  </a:cxn>
                  <a:cxn ang="0">
                    <a:pos x="197" y="593"/>
                  </a:cxn>
                  <a:cxn ang="0">
                    <a:pos x="152" y="365"/>
                  </a:cxn>
                  <a:cxn ang="0">
                    <a:pos x="271" y="162"/>
                  </a:cxn>
                </a:cxnLst>
                <a:rect l="0" t="0" r="r" b="b"/>
                <a:pathLst>
                  <a:path w="811" h="2203">
                    <a:moveTo>
                      <a:pt x="271" y="162"/>
                    </a:moveTo>
                    <a:lnTo>
                      <a:pt x="299" y="142"/>
                    </a:lnTo>
                    <a:lnTo>
                      <a:pt x="327" y="125"/>
                    </a:lnTo>
                    <a:lnTo>
                      <a:pt x="357" y="112"/>
                    </a:lnTo>
                    <a:lnTo>
                      <a:pt x="388" y="102"/>
                    </a:lnTo>
                    <a:lnTo>
                      <a:pt x="420" y="94"/>
                    </a:lnTo>
                    <a:lnTo>
                      <a:pt x="451" y="89"/>
                    </a:lnTo>
                    <a:lnTo>
                      <a:pt x="484" y="88"/>
                    </a:lnTo>
                    <a:lnTo>
                      <a:pt x="515" y="90"/>
                    </a:lnTo>
                    <a:lnTo>
                      <a:pt x="546" y="95"/>
                    </a:lnTo>
                    <a:lnTo>
                      <a:pt x="578" y="103"/>
                    </a:lnTo>
                    <a:lnTo>
                      <a:pt x="608" y="114"/>
                    </a:lnTo>
                    <a:lnTo>
                      <a:pt x="637" y="127"/>
                    </a:lnTo>
                    <a:lnTo>
                      <a:pt x="665" y="144"/>
                    </a:lnTo>
                    <a:lnTo>
                      <a:pt x="691" y="163"/>
                    </a:lnTo>
                    <a:lnTo>
                      <a:pt x="715" y="185"/>
                    </a:lnTo>
                    <a:lnTo>
                      <a:pt x="737" y="211"/>
                    </a:lnTo>
                    <a:lnTo>
                      <a:pt x="754" y="232"/>
                    </a:lnTo>
                    <a:lnTo>
                      <a:pt x="769" y="254"/>
                    </a:lnTo>
                    <a:lnTo>
                      <a:pt x="781" y="273"/>
                    </a:lnTo>
                    <a:lnTo>
                      <a:pt x="792" y="289"/>
                    </a:lnTo>
                    <a:lnTo>
                      <a:pt x="800" y="304"/>
                    </a:lnTo>
                    <a:lnTo>
                      <a:pt x="807" y="315"/>
                    </a:lnTo>
                    <a:lnTo>
                      <a:pt x="810" y="323"/>
                    </a:lnTo>
                    <a:lnTo>
                      <a:pt x="811" y="325"/>
                    </a:lnTo>
                    <a:lnTo>
                      <a:pt x="810" y="321"/>
                    </a:lnTo>
                    <a:lnTo>
                      <a:pt x="808" y="307"/>
                    </a:lnTo>
                    <a:lnTo>
                      <a:pt x="802" y="287"/>
                    </a:lnTo>
                    <a:lnTo>
                      <a:pt x="795" y="261"/>
                    </a:lnTo>
                    <a:lnTo>
                      <a:pt x="783" y="232"/>
                    </a:lnTo>
                    <a:lnTo>
                      <a:pt x="769" y="201"/>
                    </a:lnTo>
                    <a:lnTo>
                      <a:pt x="752" y="170"/>
                    </a:lnTo>
                    <a:lnTo>
                      <a:pt x="730" y="139"/>
                    </a:lnTo>
                    <a:lnTo>
                      <a:pt x="704" y="111"/>
                    </a:lnTo>
                    <a:lnTo>
                      <a:pt x="677" y="85"/>
                    </a:lnTo>
                    <a:lnTo>
                      <a:pt x="647" y="63"/>
                    </a:lnTo>
                    <a:lnTo>
                      <a:pt x="616" y="45"/>
                    </a:lnTo>
                    <a:lnTo>
                      <a:pt x="583" y="29"/>
                    </a:lnTo>
                    <a:lnTo>
                      <a:pt x="550" y="17"/>
                    </a:lnTo>
                    <a:lnTo>
                      <a:pt x="515" y="8"/>
                    </a:lnTo>
                    <a:lnTo>
                      <a:pt x="479" y="2"/>
                    </a:lnTo>
                    <a:lnTo>
                      <a:pt x="443" y="0"/>
                    </a:lnTo>
                    <a:lnTo>
                      <a:pt x="407" y="1"/>
                    </a:lnTo>
                    <a:lnTo>
                      <a:pt x="372" y="6"/>
                    </a:lnTo>
                    <a:lnTo>
                      <a:pt x="337" y="14"/>
                    </a:lnTo>
                    <a:lnTo>
                      <a:pt x="302" y="26"/>
                    </a:lnTo>
                    <a:lnTo>
                      <a:pt x="269" y="41"/>
                    </a:lnTo>
                    <a:lnTo>
                      <a:pt x="236" y="60"/>
                    </a:lnTo>
                    <a:lnTo>
                      <a:pt x="205" y="83"/>
                    </a:lnTo>
                    <a:lnTo>
                      <a:pt x="176" y="108"/>
                    </a:lnTo>
                    <a:lnTo>
                      <a:pt x="151" y="136"/>
                    </a:lnTo>
                    <a:lnTo>
                      <a:pt x="129" y="165"/>
                    </a:lnTo>
                    <a:lnTo>
                      <a:pt x="110" y="197"/>
                    </a:lnTo>
                    <a:lnTo>
                      <a:pt x="94" y="230"/>
                    </a:lnTo>
                    <a:lnTo>
                      <a:pt x="82" y="264"/>
                    </a:lnTo>
                    <a:lnTo>
                      <a:pt x="73" y="298"/>
                    </a:lnTo>
                    <a:lnTo>
                      <a:pt x="68" y="334"/>
                    </a:lnTo>
                    <a:lnTo>
                      <a:pt x="66" y="370"/>
                    </a:lnTo>
                    <a:lnTo>
                      <a:pt x="67" y="406"/>
                    </a:lnTo>
                    <a:lnTo>
                      <a:pt x="72" y="441"/>
                    </a:lnTo>
                    <a:lnTo>
                      <a:pt x="81" y="477"/>
                    </a:lnTo>
                    <a:lnTo>
                      <a:pt x="92" y="511"/>
                    </a:lnTo>
                    <a:lnTo>
                      <a:pt x="108" y="545"/>
                    </a:lnTo>
                    <a:lnTo>
                      <a:pt x="127" y="577"/>
                    </a:lnTo>
                    <a:lnTo>
                      <a:pt x="149" y="608"/>
                    </a:lnTo>
                    <a:lnTo>
                      <a:pt x="162" y="624"/>
                    </a:lnTo>
                    <a:lnTo>
                      <a:pt x="176" y="638"/>
                    </a:lnTo>
                    <a:lnTo>
                      <a:pt x="190" y="652"/>
                    </a:lnTo>
                    <a:lnTo>
                      <a:pt x="206" y="665"/>
                    </a:lnTo>
                    <a:lnTo>
                      <a:pt x="222" y="676"/>
                    </a:lnTo>
                    <a:lnTo>
                      <a:pt x="237" y="687"/>
                    </a:lnTo>
                    <a:lnTo>
                      <a:pt x="254" y="697"/>
                    </a:lnTo>
                    <a:lnTo>
                      <a:pt x="271" y="706"/>
                    </a:lnTo>
                    <a:lnTo>
                      <a:pt x="289" y="715"/>
                    </a:lnTo>
                    <a:lnTo>
                      <a:pt x="306" y="722"/>
                    </a:lnTo>
                    <a:lnTo>
                      <a:pt x="325" y="729"/>
                    </a:lnTo>
                    <a:lnTo>
                      <a:pt x="343" y="734"/>
                    </a:lnTo>
                    <a:lnTo>
                      <a:pt x="360" y="739"/>
                    </a:lnTo>
                    <a:lnTo>
                      <a:pt x="379" y="742"/>
                    </a:lnTo>
                    <a:lnTo>
                      <a:pt x="398" y="744"/>
                    </a:lnTo>
                    <a:lnTo>
                      <a:pt x="418" y="747"/>
                    </a:lnTo>
                    <a:lnTo>
                      <a:pt x="401" y="742"/>
                    </a:lnTo>
                    <a:lnTo>
                      <a:pt x="386" y="737"/>
                    </a:lnTo>
                    <a:lnTo>
                      <a:pt x="373" y="730"/>
                    </a:lnTo>
                    <a:lnTo>
                      <a:pt x="359" y="722"/>
                    </a:lnTo>
                    <a:lnTo>
                      <a:pt x="347" y="714"/>
                    </a:lnTo>
                    <a:lnTo>
                      <a:pt x="334" y="704"/>
                    </a:lnTo>
                    <a:lnTo>
                      <a:pt x="321" y="694"/>
                    </a:lnTo>
                    <a:lnTo>
                      <a:pt x="307" y="684"/>
                    </a:lnTo>
                    <a:lnTo>
                      <a:pt x="315" y="672"/>
                    </a:lnTo>
                    <a:lnTo>
                      <a:pt x="322" y="662"/>
                    </a:lnTo>
                    <a:lnTo>
                      <a:pt x="330" y="654"/>
                    </a:lnTo>
                    <a:lnTo>
                      <a:pt x="339" y="647"/>
                    </a:lnTo>
                    <a:lnTo>
                      <a:pt x="349" y="643"/>
                    </a:lnTo>
                    <a:lnTo>
                      <a:pt x="360" y="639"/>
                    </a:lnTo>
                    <a:lnTo>
                      <a:pt x="374" y="638"/>
                    </a:lnTo>
                    <a:lnTo>
                      <a:pt x="388" y="639"/>
                    </a:lnTo>
                    <a:lnTo>
                      <a:pt x="410" y="643"/>
                    </a:lnTo>
                    <a:lnTo>
                      <a:pt x="429" y="650"/>
                    </a:lnTo>
                    <a:lnTo>
                      <a:pt x="445" y="662"/>
                    </a:lnTo>
                    <a:lnTo>
                      <a:pt x="460" y="676"/>
                    </a:lnTo>
                    <a:lnTo>
                      <a:pt x="471" y="693"/>
                    </a:lnTo>
                    <a:lnTo>
                      <a:pt x="480" y="712"/>
                    </a:lnTo>
                    <a:lnTo>
                      <a:pt x="485" y="732"/>
                    </a:lnTo>
                    <a:lnTo>
                      <a:pt x="485" y="753"/>
                    </a:lnTo>
                    <a:lnTo>
                      <a:pt x="480" y="775"/>
                    </a:lnTo>
                    <a:lnTo>
                      <a:pt x="472" y="794"/>
                    </a:lnTo>
                    <a:lnTo>
                      <a:pt x="461" y="810"/>
                    </a:lnTo>
                    <a:lnTo>
                      <a:pt x="447" y="825"/>
                    </a:lnTo>
                    <a:lnTo>
                      <a:pt x="430" y="837"/>
                    </a:lnTo>
                    <a:lnTo>
                      <a:pt x="411" y="845"/>
                    </a:lnTo>
                    <a:lnTo>
                      <a:pt x="391" y="849"/>
                    </a:lnTo>
                    <a:lnTo>
                      <a:pt x="369" y="849"/>
                    </a:lnTo>
                    <a:lnTo>
                      <a:pt x="352" y="846"/>
                    </a:lnTo>
                    <a:lnTo>
                      <a:pt x="334" y="839"/>
                    </a:lnTo>
                    <a:lnTo>
                      <a:pt x="319" y="830"/>
                    </a:lnTo>
                    <a:lnTo>
                      <a:pt x="306" y="819"/>
                    </a:lnTo>
                    <a:lnTo>
                      <a:pt x="293" y="806"/>
                    </a:lnTo>
                    <a:lnTo>
                      <a:pt x="284" y="791"/>
                    </a:lnTo>
                    <a:lnTo>
                      <a:pt x="278" y="775"/>
                    </a:lnTo>
                    <a:lnTo>
                      <a:pt x="274" y="757"/>
                    </a:lnTo>
                    <a:lnTo>
                      <a:pt x="252" y="748"/>
                    </a:lnTo>
                    <a:lnTo>
                      <a:pt x="230" y="738"/>
                    </a:lnTo>
                    <a:lnTo>
                      <a:pt x="208" y="725"/>
                    </a:lnTo>
                    <a:lnTo>
                      <a:pt x="188" y="713"/>
                    </a:lnTo>
                    <a:lnTo>
                      <a:pt x="169" y="699"/>
                    </a:lnTo>
                    <a:lnTo>
                      <a:pt x="151" y="684"/>
                    </a:lnTo>
                    <a:lnTo>
                      <a:pt x="133" y="667"/>
                    </a:lnTo>
                    <a:lnTo>
                      <a:pt x="118" y="650"/>
                    </a:lnTo>
                    <a:lnTo>
                      <a:pt x="94" y="674"/>
                    </a:lnTo>
                    <a:lnTo>
                      <a:pt x="74" y="700"/>
                    </a:lnTo>
                    <a:lnTo>
                      <a:pt x="55" y="728"/>
                    </a:lnTo>
                    <a:lnTo>
                      <a:pt x="39" y="757"/>
                    </a:lnTo>
                    <a:lnTo>
                      <a:pt x="25" y="788"/>
                    </a:lnTo>
                    <a:lnTo>
                      <a:pt x="15" y="820"/>
                    </a:lnTo>
                    <a:lnTo>
                      <a:pt x="6" y="855"/>
                    </a:lnTo>
                    <a:lnTo>
                      <a:pt x="1" y="890"/>
                    </a:lnTo>
                    <a:lnTo>
                      <a:pt x="0" y="916"/>
                    </a:lnTo>
                    <a:lnTo>
                      <a:pt x="0" y="944"/>
                    </a:lnTo>
                    <a:lnTo>
                      <a:pt x="4" y="970"/>
                    </a:lnTo>
                    <a:lnTo>
                      <a:pt x="7" y="996"/>
                    </a:lnTo>
                    <a:lnTo>
                      <a:pt x="14" y="1022"/>
                    </a:lnTo>
                    <a:lnTo>
                      <a:pt x="21" y="1046"/>
                    </a:lnTo>
                    <a:lnTo>
                      <a:pt x="30" y="1071"/>
                    </a:lnTo>
                    <a:lnTo>
                      <a:pt x="42" y="1093"/>
                    </a:lnTo>
                    <a:lnTo>
                      <a:pt x="54" y="1115"/>
                    </a:lnTo>
                    <a:lnTo>
                      <a:pt x="68" y="1138"/>
                    </a:lnTo>
                    <a:lnTo>
                      <a:pt x="84" y="1158"/>
                    </a:lnTo>
                    <a:lnTo>
                      <a:pt x="101" y="1177"/>
                    </a:lnTo>
                    <a:lnTo>
                      <a:pt x="119" y="1195"/>
                    </a:lnTo>
                    <a:lnTo>
                      <a:pt x="138" y="1212"/>
                    </a:lnTo>
                    <a:lnTo>
                      <a:pt x="159" y="1227"/>
                    </a:lnTo>
                    <a:lnTo>
                      <a:pt x="180" y="1241"/>
                    </a:lnTo>
                    <a:lnTo>
                      <a:pt x="200" y="1018"/>
                    </a:lnTo>
                    <a:lnTo>
                      <a:pt x="260" y="1024"/>
                    </a:lnTo>
                    <a:lnTo>
                      <a:pt x="235" y="1295"/>
                    </a:lnTo>
                    <a:lnTo>
                      <a:pt x="234" y="1295"/>
                    </a:lnTo>
                    <a:lnTo>
                      <a:pt x="211" y="1530"/>
                    </a:lnTo>
                    <a:lnTo>
                      <a:pt x="164" y="1594"/>
                    </a:lnTo>
                    <a:lnTo>
                      <a:pt x="205" y="1681"/>
                    </a:lnTo>
                    <a:lnTo>
                      <a:pt x="199" y="1737"/>
                    </a:lnTo>
                    <a:lnTo>
                      <a:pt x="143" y="1822"/>
                    </a:lnTo>
                    <a:lnTo>
                      <a:pt x="181" y="1920"/>
                    </a:lnTo>
                    <a:lnTo>
                      <a:pt x="179" y="1991"/>
                    </a:lnTo>
                    <a:lnTo>
                      <a:pt x="125" y="2080"/>
                    </a:lnTo>
                    <a:lnTo>
                      <a:pt x="165" y="2203"/>
                    </a:lnTo>
                    <a:lnTo>
                      <a:pt x="433" y="2016"/>
                    </a:lnTo>
                    <a:lnTo>
                      <a:pt x="482" y="1280"/>
                    </a:lnTo>
                    <a:lnTo>
                      <a:pt x="508" y="1271"/>
                    </a:lnTo>
                    <a:lnTo>
                      <a:pt x="534" y="1260"/>
                    </a:lnTo>
                    <a:lnTo>
                      <a:pt x="558" y="1247"/>
                    </a:lnTo>
                    <a:lnTo>
                      <a:pt x="582" y="1233"/>
                    </a:lnTo>
                    <a:lnTo>
                      <a:pt x="603" y="1217"/>
                    </a:lnTo>
                    <a:lnTo>
                      <a:pt x="624" y="1199"/>
                    </a:lnTo>
                    <a:lnTo>
                      <a:pt x="645" y="1180"/>
                    </a:lnTo>
                    <a:lnTo>
                      <a:pt x="663" y="1160"/>
                    </a:lnTo>
                    <a:lnTo>
                      <a:pt x="679" y="1138"/>
                    </a:lnTo>
                    <a:lnTo>
                      <a:pt x="694" y="1115"/>
                    </a:lnTo>
                    <a:lnTo>
                      <a:pt x="707" y="1091"/>
                    </a:lnTo>
                    <a:lnTo>
                      <a:pt x="720" y="1066"/>
                    </a:lnTo>
                    <a:lnTo>
                      <a:pt x="729" y="1039"/>
                    </a:lnTo>
                    <a:lnTo>
                      <a:pt x="736" y="1013"/>
                    </a:lnTo>
                    <a:lnTo>
                      <a:pt x="743" y="985"/>
                    </a:lnTo>
                    <a:lnTo>
                      <a:pt x="746" y="956"/>
                    </a:lnTo>
                    <a:lnTo>
                      <a:pt x="748" y="918"/>
                    </a:lnTo>
                    <a:lnTo>
                      <a:pt x="745" y="880"/>
                    </a:lnTo>
                    <a:lnTo>
                      <a:pt x="740" y="844"/>
                    </a:lnTo>
                    <a:lnTo>
                      <a:pt x="730" y="808"/>
                    </a:lnTo>
                    <a:lnTo>
                      <a:pt x="717" y="775"/>
                    </a:lnTo>
                    <a:lnTo>
                      <a:pt x="702" y="742"/>
                    </a:lnTo>
                    <a:lnTo>
                      <a:pt x="683" y="711"/>
                    </a:lnTo>
                    <a:lnTo>
                      <a:pt x="661" y="683"/>
                    </a:lnTo>
                    <a:lnTo>
                      <a:pt x="637" y="656"/>
                    </a:lnTo>
                    <a:lnTo>
                      <a:pt x="610" y="633"/>
                    </a:lnTo>
                    <a:lnTo>
                      <a:pt x="581" y="611"/>
                    </a:lnTo>
                    <a:lnTo>
                      <a:pt x="550" y="592"/>
                    </a:lnTo>
                    <a:lnTo>
                      <a:pt x="517" y="577"/>
                    </a:lnTo>
                    <a:lnTo>
                      <a:pt x="482" y="564"/>
                    </a:lnTo>
                    <a:lnTo>
                      <a:pt x="445" y="555"/>
                    </a:lnTo>
                    <a:lnTo>
                      <a:pt x="407" y="550"/>
                    </a:lnTo>
                    <a:lnTo>
                      <a:pt x="393" y="549"/>
                    </a:lnTo>
                    <a:lnTo>
                      <a:pt x="379" y="549"/>
                    </a:lnTo>
                    <a:lnTo>
                      <a:pt x="365" y="549"/>
                    </a:lnTo>
                    <a:lnTo>
                      <a:pt x="352" y="549"/>
                    </a:lnTo>
                    <a:lnTo>
                      <a:pt x="338" y="550"/>
                    </a:lnTo>
                    <a:lnTo>
                      <a:pt x="324" y="552"/>
                    </a:lnTo>
                    <a:lnTo>
                      <a:pt x="310" y="554"/>
                    </a:lnTo>
                    <a:lnTo>
                      <a:pt x="298" y="557"/>
                    </a:lnTo>
                    <a:lnTo>
                      <a:pt x="284" y="560"/>
                    </a:lnTo>
                    <a:lnTo>
                      <a:pt x="271" y="563"/>
                    </a:lnTo>
                    <a:lnTo>
                      <a:pt x="259" y="567"/>
                    </a:lnTo>
                    <a:lnTo>
                      <a:pt x="245" y="571"/>
                    </a:lnTo>
                    <a:lnTo>
                      <a:pt x="233" y="577"/>
                    </a:lnTo>
                    <a:lnTo>
                      <a:pt x="221" y="581"/>
                    </a:lnTo>
                    <a:lnTo>
                      <a:pt x="209" y="588"/>
                    </a:lnTo>
                    <a:lnTo>
                      <a:pt x="197" y="593"/>
                    </a:lnTo>
                    <a:lnTo>
                      <a:pt x="170" y="539"/>
                    </a:lnTo>
                    <a:lnTo>
                      <a:pt x="153" y="482"/>
                    </a:lnTo>
                    <a:lnTo>
                      <a:pt x="148" y="424"/>
                    </a:lnTo>
                    <a:lnTo>
                      <a:pt x="152" y="365"/>
                    </a:lnTo>
                    <a:lnTo>
                      <a:pt x="167" y="308"/>
                    </a:lnTo>
                    <a:lnTo>
                      <a:pt x="193" y="255"/>
                    </a:lnTo>
                    <a:lnTo>
                      <a:pt x="226" y="206"/>
                    </a:lnTo>
                    <a:lnTo>
                      <a:pt x="271" y="16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>
                <a:off x="2742" y="1924"/>
                <a:ext cx="93" cy="142"/>
              </a:xfrm>
              <a:custGeom>
                <a:avLst/>
                <a:gdLst/>
                <a:ahLst/>
                <a:cxnLst>
                  <a:cxn ang="0">
                    <a:pos x="416" y="699"/>
                  </a:cxn>
                  <a:cxn ang="0">
                    <a:pos x="422" y="706"/>
                  </a:cxn>
                  <a:cxn ang="0">
                    <a:pos x="430" y="709"/>
                  </a:cxn>
                  <a:cxn ang="0">
                    <a:pos x="438" y="709"/>
                  </a:cxn>
                  <a:cxn ang="0">
                    <a:pos x="446" y="706"/>
                  </a:cxn>
                  <a:cxn ang="0">
                    <a:pos x="451" y="703"/>
                  </a:cxn>
                  <a:cxn ang="0">
                    <a:pos x="458" y="697"/>
                  </a:cxn>
                  <a:cxn ang="0">
                    <a:pos x="461" y="689"/>
                  </a:cxn>
                  <a:cxn ang="0">
                    <a:pos x="461" y="681"/>
                  </a:cxn>
                  <a:cxn ang="0">
                    <a:pos x="459" y="674"/>
                  </a:cxn>
                  <a:cxn ang="0">
                    <a:pos x="46" y="10"/>
                  </a:cxn>
                  <a:cxn ang="0">
                    <a:pos x="41" y="3"/>
                  </a:cxn>
                  <a:cxn ang="0">
                    <a:pos x="33" y="0"/>
                  </a:cxn>
                  <a:cxn ang="0">
                    <a:pos x="24" y="0"/>
                  </a:cxn>
                  <a:cxn ang="0">
                    <a:pos x="16" y="3"/>
                  </a:cxn>
                  <a:cxn ang="0">
                    <a:pos x="10" y="6"/>
                  </a:cxn>
                  <a:cxn ang="0">
                    <a:pos x="4" y="12"/>
                  </a:cxn>
                  <a:cxn ang="0">
                    <a:pos x="0" y="19"/>
                  </a:cxn>
                  <a:cxn ang="0">
                    <a:pos x="0" y="27"/>
                  </a:cxn>
                  <a:cxn ang="0">
                    <a:pos x="4" y="35"/>
                  </a:cxn>
                  <a:cxn ang="0">
                    <a:pos x="416" y="699"/>
                  </a:cxn>
                </a:cxnLst>
                <a:rect l="0" t="0" r="r" b="b"/>
                <a:pathLst>
                  <a:path w="461" h="709">
                    <a:moveTo>
                      <a:pt x="416" y="699"/>
                    </a:moveTo>
                    <a:lnTo>
                      <a:pt x="422" y="706"/>
                    </a:lnTo>
                    <a:lnTo>
                      <a:pt x="430" y="709"/>
                    </a:lnTo>
                    <a:lnTo>
                      <a:pt x="438" y="709"/>
                    </a:lnTo>
                    <a:lnTo>
                      <a:pt x="446" y="706"/>
                    </a:lnTo>
                    <a:lnTo>
                      <a:pt x="451" y="703"/>
                    </a:lnTo>
                    <a:lnTo>
                      <a:pt x="458" y="697"/>
                    </a:lnTo>
                    <a:lnTo>
                      <a:pt x="461" y="689"/>
                    </a:lnTo>
                    <a:lnTo>
                      <a:pt x="461" y="681"/>
                    </a:lnTo>
                    <a:lnTo>
                      <a:pt x="459" y="674"/>
                    </a:lnTo>
                    <a:lnTo>
                      <a:pt x="46" y="10"/>
                    </a:lnTo>
                    <a:lnTo>
                      <a:pt x="41" y="3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4" y="35"/>
                    </a:lnTo>
                    <a:lnTo>
                      <a:pt x="416" y="69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2625" y="1933"/>
                <a:ext cx="26" cy="187"/>
              </a:xfrm>
              <a:custGeom>
                <a:avLst/>
                <a:gdLst/>
                <a:ahLst/>
                <a:cxnLst>
                  <a:cxn ang="0">
                    <a:pos x="0" y="909"/>
                  </a:cxn>
                  <a:cxn ang="0">
                    <a:pos x="1" y="917"/>
                  </a:cxn>
                  <a:cxn ang="0">
                    <a:pos x="6" y="925"/>
                  </a:cxn>
                  <a:cxn ang="0">
                    <a:pos x="12" y="931"/>
                  </a:cxn>
                  <a:cxn ang="0">
                    <a:pos x="20" y="933"/>
                  </a:cxn>
                  <a:cxn ang="0">
                    <a:pos x="27" y="933"/>
                  </a:cxn>
                  <a:cxn ang="0">
                    <a:pos x="35" y="932"/>
                  </a:cxn>
                  <a:cxn ang="0">
                    <a:pos x="42" y="928"/>
                  </a:cxn>
                  <a:cxn ang="0">
                    <a:pos x="48" y="922"/>
                  </a:cxn>
                  <a:cxn ang="0">
                    <a:pos x="50" y="914"/>
                  </a:cxn>
                  <a:cxn ang="0">
                    <a:pos x="130" y="24"/>
                  </a:cxn>
                  <a:cxn ang="0">
                    <a:pos x="129" y="15"/>
                  </a:cxn>
                  <a:cxn ang="0">
                    <a:pos x="125" y="9"/>
                  </a:cxn>
                  <a:cxn ang="0">
                    <a:pos x="119" y="3"/>
                  </a:cxn>
                  <a:cxn ang="0">
                    <a:pos x="110" y="1"/>
                  </a:cxn>
                  <a:cxn ang="0">
                    <a:pos x="103" y="0"/>
                  </a:cxn>
                  <a:cxn ang="0">
                    <a:pos x="95" y="1"/>
                  </a:cxn>
                  <a:cxn ang="0">
                    <a:pos x="88" y="5"/>
                  </a:cxn>
                  <a:cxn ang="0">
                    <a:pos x="83" y="12"/>
                  </a:cxn>
                  <a:cxn ang="0">
                    <a:pos x="81" y="20"/>
                  </a:cxn>
                  <a:cxn ang="0">
                    <a:pos x="0" y="909"/>
                  </a:cxn>
                </a:cxnLst>
                <a:rect l="0" t="0" r="r" b="b"/>
                <a:pathLst>
                  <a:path w="130" h="933">
                    <a:moveTo>
                      <a:pt x="0" y="909"/>
                    </a:moveTo>
                    <a:lnTo>
                      <a:pt x="1" y="917"/>
                    </a:lnTo>
                    <a:lnTo>
                      <a:pt x="6" y="925"/>
                    </a:lnTo>
                    <a:lnTo>
                      <a:pt x="12" y="931"/>
                    </a:lnTo>
                    <a:lnTo>
                      <a:pt x="20" y="933"/>
                    </a:lnTo>
                    <a:lnTo>
                      <a:pt x="27" y="933"/>
                    </a:lnTo>
                    <a:lnTo>
                      <a:pt x="35" y="932"/>
                    </a:lnTo>
                    <a:lnTo>
                      <a:pt x="42" y="928"/>
                    </a:lnTo>
                    <a:lnTo>
                      <a:pt x="48" y="922"/>
                    </a:lnTo>
                    <a:lnTo>
                      <a:pt x="50" y="914"/>
                    </a:lnTo>
                    <a:lnTo>
                      <a:pt x="130" y="24"/>
                    </a:lnTo>
                    <a:lnTo>
                      <a:pt x="129" y="15"/>
                    </a:lnTo>
                    <a:lnTo>
                      <a:pt x="125" y="9"/>
                    </a:lnTo>
                    <a:lnTo>
                      <a:pt x="119" y="3"/>
                    </a:lnTo>
                    <a:lnTo>
                      <a:pt x="110" y="1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88" y="5"/>
                    </a:lnTo>
                    <a:lnTo>
                      <a:pt x="83" y="12"/>
                    </a:lnTo>
                    <a:lnTo>
                      <a:pt x="81" y="2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rgbClr val="3FE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3000" b="1" dirty="0"/>
              </a:p>
            </p:txBody>
          </p:sp>
        </p:grpSp>
      </p:grpSp>
      <p:sp>
        <p:nvSpPr>
          <p:cNvPr id="48" name="Rectangle 47"/>
          <p:cNvSpPr/>
          <p:nvPr/>
        </p:nvSpPr>
        <p:spPr>
          <a:xfrm>
            <a:off x="4486282" y="3923764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5155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dirty="0" smtClean="0">
                <a:solidFill>
                  <a:srgbClr val="7030A0"/>
                </a:solidFill>
              </a:rPr>
              <a:t>Id</a:t>
            </a:r>
            <a:r>
              <a:rPr lang="en-GB" sz="1800" dirty="0">
                <a:solidFill>
                  <a:srgbClr val="7030A0"/>
                </a:solidFill>
              </a:rPr>
              <a:t>=</a:t>
            </a:r>
            <a:r>
              <a:rPr lang="fr-FR" sz="1800" b="1" dirty="0">
                <a:solidFill>
                  <a:srgbClr val="7030A0"/>
                </a:solidFill>
              </a:rPr>
              <a:t> </a:t>
            </a:r>
            <a:r>
              <a:rPr lang="fr-FR" sz="1800" b="1" dirty="0" smtClean="0">
                <a:solidFill>
                  <a:srgbClr val="7030A0"/>
                </a:solidFill>
              </a:rPr>
              <a:t>a5bc43</a:t>
            </a:r>
            <a:endParaRPr lang="fr-FR" sz="1800" b="1" dirty="0">
              <a:solidFill>
                <a:srgbClr val="7030A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486282" y="3656161"/>
            <a:ext cx="118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5155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dirty="0" smtClean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= </a:t>
            </a:r>
            <a:r>
              <a:rPr lang="en-GB" sz="1800" b="1" dirty="0">
                <a:solidFill>
                  <a:schemeClr val="accent6">
                    <a:lumMod val="75000"/>
                  </a:schemeClr>
                </a:solidFill>
              </a:rPr>
              <a:t>fd1ea9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486282" y="3388559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5155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dirty="0" smtClean="0">
                <a:solidFill>
                  <a:srgbClr val="00B050"/>
                </a:solidFill>
              </a:rPr>
              <a:t>Id</a:t>
            </a:r>
            <a:r>
              <a:rPr lang="en-GB" sz="1800" dirty="0">
                <a:solidFill>
                  <a:srgbClr val="00B050"/>
                </a:solidFill>
              </a:rPr>
              <a:t>= </a:t>
            </a:r>
            <a:r>
              <a:rPr lang="en-GB" sz="1800" b="1" dirty="0">
                <a:solidFill>
                  <a:srgbClr val="00B050"/>
                </a:solidFill>
              </a:rPr>
              <a:t>c1df98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486282" y="3120957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5155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dirty="0" smtClean="0">
                <a:solidFill>
                  <a:srgbClr val="0070C0"/>
                </a:solidFill>
              </a:rPr>
              <a:t>Id</a:t>
            </a:r>
            <a:r>
              <a:rPr lang="en-GB" sz="1800" dirty="0">
                <a:solidFill>
                  <a:srgbClr val="0070C0"/>
                </a:solidFill>
              </a:rPr>
              <a:t>= </a:t>
            </a:r>
            <a:r>
              <a:rPr lang="en-GB" sz="1800" b="1" dirty="0">
                <a:solidFill>
                  <a:srgbClr val="0070C0"/>
                </a:solidFill>
              </a:rPr>
              <a:t>44bd22</a:t>
            </a:r>
          </a:p>
        </p:txBody>
      </p:sp>
      <p:cxnSp>
        <p:nvCxnSpPr>
          <p:cNvPr id="53" name="Connecteur en arc 52"/>
          <p:cNvCxnSpPr>
            <a:stCxn id="11" idx="3"/>
            <a:endCxn id="51" idx="3"/>
          </p:cNvCxnSpPr>
          <p:nvPr/>
        </p:nvCxnSpPr>
        <p:spPr>
          <a:xfrm rot="5400000">
            <a:off x="5676294" y="2526928"/>
            <a:ext cx="836140" cy="7212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55"/>
          <p:cNvCxnSpPr>
            <a:stCxn id="12" idx="3"/>
            <a:endCxn id="50" idx="3"/>
          </p:cNvCxnSpPr>
          <p:nvPr/>
        </p:nvCxnSpPr>
        <p:spPr>
          <a:xfrm rot="5400000">
            <a:off x="6081305" y="2497005"/>
            <a:ext cx="658122" cy="1494318"/>
          </a:xfrm>
          <a:prstGeom prst="curved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rc 58"/>
          <p:cNvCxnSpPr>
            <a:stCxn id="10" idx="3"/>
            <a:endCxn id="49" idx="1"/>
          </p:cNvCxnSpPr>
          <p:nvPr/>
        </p:nvCxnSpPr>
        <p:spPr>
          <a:xfrm rot="16200000" flipH="1">
            <a:off x="3483259" y="2837803"/>
            <a:ext cx="1302547" cy="70349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Connecteur en arc 61"/>
          <p:cNvCxnSpPr>
            <a:stCxn id="9" idx="3"/>
            <a:endCxn id="48" idx="1"/>
          </p:cNvCxnSpPr>
          <p:nvPr/>
        </p:nvCxnSpPr>
        <p:spPr>
          <a:xfrm rot="16200000" flipH="1">
            <a:off x="3178280" y="2800428"/>
            <a:ext cx="1124530" cy="149147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5" name="Image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626" y="1545224"/>
            <a:ext cx="453220" cy="7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6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17" y="489319"/>
            <a:ext cx="5337566" cy="5879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180774" y="764705"/>
            <a:ext cx="1227582" cy="681469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FFC000"/>
                </a:solidFill>
              </a:rPr>
              <a:t>Ardennes</a:t>
            </a:r>
          </a:p>
          <a:p>
            <a:r>
              <a:rPr lang="fr-FR" b="1" dirty="0" smtClean="0">
                <a:solidFill>
                  <a:srgbClr val="FFC000"/>
                </a:solidFill>
              </a:rPr>
              <a:t>Marne</a:t>
            </a:r>
            <a:endParaRPr lang="fr-FR" b="1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37243" y="2998695"/>
            <a:ext cx="1673345" cy="681469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Côte-d'Or</a:t>
            </a:r>
          </a:p>
          <a:p>
            <a:r>
              <a:rPr lang="fr-FR" b="1" dirty="0" smtClean="0">
                <a:solidFill>
                  <a:srgbClr val="FFC000"/>
                </a:solidFill>
              </a:rPr>
              <a:t>Saône-et-Loire</a:t>
            </a:r>
            <a:endParaRPr lang="fr-FR" b="1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07777" y="947608"/>
            <a:ext cx="1987149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FFC000"/>
                </a:solidFill>
              </a:rPr>
              <a:t>Basse-Normandie</a:t>
            </a:r>
            <a:endParaRPr lang="fr-FR" b="1" dirty="0">
              <a:solidFill>
                <a:srgbClr val="FFC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48339" y="1916832"/>
            <a:ext cx="1063370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FFC000"/>
                </a:solidFill>
              </a:rPr>
              <a:t>Finistère</a:t>
            </a:r>
            <a:endParaRPr lang="fr-FR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1934" y="4149080"/>
            <a:ext cx="1009574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Gironde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98862" y="2564905"/>
            <a:ext cx="1833581" cy="681469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r"/>
            <a:r>
              <a:rPr lang="fr-FR" b="1" dirty="0" smtClean="0">
                <a:solidFill>
                  <a:srgbClr val="0070C0"/>
                </a:solidFill>
              </a:rPr>
              <a:t>Loire-Atlantique</a:t>
            </a:r>
          </a:p>
          <a:p>
            <a:pPr algn="r"/>
            <a:r>
              <a:rPr lang="fr-FR" b="1" dirty="0" smtClean="0">
                <a:solidFill>
                  <a:srgbClr val="0070C0"/>
                </a:solidFill>
              </a:rPr>
              <a:t>Vendée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81642" y="2195572"/>
            <a:ext cx="1219310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Haut-Rhin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0304" y="1826240"/>
            <a:ext cx="1083055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Bas-Rhin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6545" y="4869160"/>
            <a:ext cx="947889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Hérault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15337" y="5263614"/>
            <a:ext cx="633381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Tarn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68959" y="6084004"/>
            <a:ext cx="1334726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Martinique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71766" y="5085184"/>
            <a:ext cx="1432510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FFC000"/>
                </a:solidFill>
              </a:rPr>
              <a:t>Guadeloupe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25424" y="3491716"/>
            <a:ext cx="1105497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Limousin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68902" y="2703403"/>
            <a:ext cx="838180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Doubs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21913" y="3861048"/>
            <a:ext cx="687563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Isère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14690" y="1270503"/>
            <a:ext cx="1104086" cy="681469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Manche</a:t>
            </a:r>
          </a:p>
          <a:p>
            <a:pPr algn="r"/>
            <a:r>
              <a:rPr lang="fr-FR" b="1" dirty="0" smtClean="0">
                <a:solidFill>
                  <a:srgbClr val="0070C0"/>
                </a:solidFill>
              </a:rPr>
              <a:t>Calvados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491729" y="5620598"/>
            <a:ext cx="425602" cy="184666"/>
          </a:xfrm>
          <a:prstGeom prst="rect">
            <a:avLst/>
          </a:prstGeom>
          <a:solidFill>
            <a:srgbClr val="FFC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59" tIns="47879" rIns="95759" bIns="47879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7491729" y="5301208"/>
            <a:ext cx="425602" cy="184666"/>
          </a:xfrm>
          <a:prstGeom prst="rect">
            <a:avLst/>
          </a:prstGeom>
          <a:solidFill>
            <a:srgbClr val="00B0F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59" tIns="47879" rIns="95759" bIns="47879"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7917331" y="5229201"/>
            <a:ext cx="1254576" cy="681469"/>
          </a:xfrm>
          <a:prstGeom prst="rect">
            <a:avLst/>
          </a:prstGeom>
          <a:noFill/>
        </p:spPr>
        <p:txBody>
          <a:bodyPr wrap="none" lIns="95759" tIns="47879" rIns="95759" bIns="47879" rtlCol="0">
            <a:spAutoFit/>
          </a:bodyPr>
          <a:lstStyle/>
          <a:p>
            <a:r>
              <a:rPr lang="fr-FR" dirty="0" smtClean="0"/>
              <a:t>Généraux</a:t>
            </a:r>
          </a:p>
          <a:p>
            <a:r>
              <a:rPr lang="fr-FR" dirty="0" smtClean="0"/>
              <a:t>Spécialisés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5351053" y="476672"/>
            <a:ext cx="597345" cy="389081"/>
          </a:xfrm>
          <a:prstGeom prst="rect">
            <a:avLst/>
          </a:prstGeom>
        </p:spPr>
        <p:txBody>
          <a:bodyPr wrap="none" lIns="95759" tIns="47879" rIns="95759" bIns="47879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Lille</a:t>
            </a:r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8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/>
          <p:cNvGrpSpPr/>
          <p:nvPr/>
        </p:nvGrpSpPr>
        <p:grpSpPr>
          <a:xfrm>
            <a:off x="1556195" y="1166234"/>
            <a:ext cx="6188075" cy="2071687"/>
            <a:chOff x="1556195" y="1166234"/>
            <a:chExt cx="6188075" cy="2071687"/>
          </a:xfrm>
        </p:grpSpPr>
        <p:sp>
          <p:nvSpPr>
            <p:cNvPr id="30" name="Rectangle à coins arrondis 29"/>
            <p:cNvSpPr/>
            <p:nvPr/>
          </p:nvSpPr>
          <p:spPr bwMode="auto">
            <a:xfrm>
              <a:off x="1640333" y="1583746"/>
              <a:ext cx="2498725" cy="1290638"/>
            </a:xfrm>
            <a:prstGeom prst="roundRect">
              <a:avLst/>
            </a:prstGeom>
            <a:solidFill>
              <a:srgbClr val="F2F2F2"/>
            </a:solidFill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1435" tIns="45717" rIns="91435" bIns="45717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1" name="Rectangle à coins arrondis 30"/>
            <p:cNvSpPr/>
            <p:nvPr/>
          </p:nvSpPr>
          <p:spPr bwMode="auto">
            <a:xfrm>
              <a:off x="5031233" y="1544059"/>
              <a:ext cx="2498725" cy="1290637"/>
            </a:xfrm>
            <a:prstGeom prst="roundRect">
              <a:avLst/>
            </a:prstGeom>
            <a:solidFill>
              <a:srgbClr val="F2F2F2"/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lIns="91435" tIns="45717" rIns="91435" bIns="45717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32" name="Image 134" descr="homm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1615" y="1166234"/>
              <a:ext cx="423840" cy="737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e 193"/>
            <p:cNvGrpSpPr>
              <a:grpSpLocks/>
            </p:cNvGrpSpPr>
            <p:nvPr/>
          </p:nvGrpSpPr>
          <p:grpSpPr bwMode="auto">
            <a:xfrm>
              <a:off x="1725730" y="1898809"/>
              <a:ext cx="720527" cy="708941"/>
              <a:chOff x="5786415" y="2343116"/>
              <a:chExt cx="839767" cy="971316"/>
            </a:xfrm>
          </p:grpSpPr>
          <p:pic>
            <p:nvPicPr>
              <p:cNvPr id="52" name="Picture 3" descr="C:\Documents and Settings\Paul\Local Settings\Temporary Internet Files\Content.IE5\ZNO3UNAL\MCj04316370000[1]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15" y="2343116"/>
                <a:ext cx="839767" cy="839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6" descr="C:\Documents and Settings\Paul\Local Settings\Temporary Internet Files\Content.IE5\840JGMSJ\MCj04315940000[1]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3605" y="2914620"/>
                <a:ext cx="399812" cy="399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4" name="Rectangle à coins arrondis 33"/>
            <p:cNvSpPr/>
            <p:nvPr/>
          </p:nvSpPr>
          <p:spPr bwMode="auto">
            <a:xfrm>
              <a:off x="1556195" y="1426182"/>
              <a:ext cx="1738597" cy="3175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35" tIns="45717" rIns="91435" bIns="45717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Structure de </a:t>
              </a:r>
              <a:r>
                <a:rPr kumimoji="0" lang="en-US" sz="105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dépistage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5" name="Rectangle à coins arrondis 34"/>
            <p:cNvSpPr/>
            <p:nvPr/>
          </p:nvSpPr>
          <p:spPr bwMode="auto">
            <a:xfrm>
              <a:off x="4946910" y="1426181"/>
              <a:ext cx="1737741" cy="31811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Laboratoire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r>
                <a:rPr kumimoji="0" lang="en-US" sz="105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d’anatomie-pathologique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36" name="Picture 2" descr="C:\Documents and Settings\Paul\Local Settings\Temporary Internet Files\Content.IE5\81Y3STEJ\MCj04339360000[1]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028" y="1544338"/>
              <a:ext cx="466242" cy="43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" name="Groupe 171"/>
            <p:cNvGrpSpPr>
              <a:grpSpLocks/>
            </p:cNvGrpSpPr>
            <p:nvPr/>
          </p:nvGrpSpPr>
          <p:grpSpPr bwMode="auto">
            <a:xfrm>
              <a:off x="3081956" y="1938479"/>
              <a:ext cx="1102289" cy="1220328"/>
              <a:chOff x="14439841" y="1210181"/>
              <a:chExt cx="1714991" cy="2364248"/>
            </a:xfrm>
          </p:grpSpPr>
          <p:sp>
            <p:nvSpPr>
              <p:cNvPr id="50" name="Rectangle à coins arrondis 49"/>
              <p:cNvSpPr/>
              <p:nvPr/>
            </p:nvSpPr>
            <p:spPr>
              <a:xfrm>
                <a:off x="14439572" y="1208786"/>
                <a:ext cx="1642486" cy="427508"/>
              </a:xfrm>
              <a:prstGeom prst="roundRect">
                <a:avLst/>
              </a:prstGeom>
              <a:solidFill>
                <a:srgbClr val="0F6FC6">
                  <a:lumMod val="20000"/>
                  <a:lumOff val="8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Patient X</a:t>
                </a:r>
              </a:p>
            </p:txBody>
          </p:sp>
          <p:sp>
            <p:nvSpPr>
              <p:cNvPr id="51" name="Organigramme : Document 50"/>
              <p:cNvSpPr/>
              <p:nvPr/>
            </p:nvSpPr>
            <p:spPr>
              <a:xfrm>
                <a:off x="14439572" y="1565556"/>
                <a:ext cx="1714114" cy="2008367"/>
              </a:xfrm>
              <a:prstGeom prst="flowChartDocument">
                <a:avLst/>
              </a:prstGeom>
              <a:solidFill>
                <a:srgbClr val="F2F2F2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Id= 1292761</a:t>
                </a:r>
              </a:p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Nom= Martin</a:t>
                </a:r>
              </a:p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D= 17/01/65</a:t>
                </a:r>
              </a:p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ADDR= </a:t>
                </a:r>
              </a:p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[...]</a:t>
                </a:r>
              </a:p>
            </p:txBody>
          </p:sp>
        </p:grpSp>
        <p:grpSp>
          <p:nvGrpSpPr>
            <p:cNvPr id="38" name="Groupe 171"/>
            <p:cNvGrpSpPr>
              <a:grpSpLocks/>
            </p:cNvGrpSpPr>
            <p:nvPr/>
          </p:nvGrpSpPr>
          <p:grpSpPr bwMode="auto">
            <a:xfrm>
              <a:off x="4862343" y="1938479"/>
              <a:ext cx="1101536" cy="1220329"/>
              <a:chOff x="14440249" y="1210130"/>
              <a:chExt cx="1713816" cy="2142039"/>
            </a:xfrm>
          </p:grpSpPr>
          <p:sp>
            <p:nvSpPr>
              <p:cNvPr id="48" name="Rectangle à coins arrondis 47"/>
              <p:cNvSpPr/>
              <p:nvPr/>
            </p:nvSpPr>
            <p:spPr>
              <a:xfrm>
                <a:off x="14441206" y="1208866"/>
                <a:ext cx="1640013" cy="429126"/>
              </a:xfrm>
              <a:prstGeom prst="roundRect">
                <a:avLst/>
              </a:prstGeom>
              <a:solidFill>
                <a:srgbClr val="0F6FC6">
                  <a:lumMod val="20000"/>
                  <a:lumOff val="8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Patient X</a:t>
                </a:r>
              </a:p>
            </p:txBody>
          </p:sp>
          <p:sp>
            <p:nvSpPr>
              <p:cNvPr id="49" name="Organigramme : Document 48"/>
              <p:cNvSpPr/>
              <p:nvPr/>
            </p:nvSpPr>
            <p:spPr>
              <a:xfrm>
                <a:off x="14441206" y="1565542"/>
                <a:ext cx="1711639" cy="1786167"/>
              </a:xfrm>
              <a:prstGeom prst="flowChartDocument">
                <a:avLst/>
              </a:prstGeom>
              <a:solidFill>
                <a:srgbClr val="F2F2F2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Id= </a:t>
                </a: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s32av48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Nom= Martin</a:t>
                </a:r>
              </a:p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D= 17/01/65</a:t>
                </a:r>
              </a:p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ADDR= </a:t>
                </a:r>
              </a:p>
              <a:p>
                <a:pPr marL="0" marR="0" lvl="0" indent="0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[...]</a:t>
                </a:r>
              </a:p>
            </p:txBody>
          </p:sp>
        </p:grpSp>
        <p:pic>
          <p:nvPicPr>
            <p:cNvPr id="39" name="Picture 3" descr="C:\Documents and Settings\Paul\Local Settings\Temporary Internet Files\Content.IE5\840JGMSJ\MCj0432620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2670" y="2686522"/>
              <a:ext cx="593375" cy="551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Flèche à trois pointes 39"/>
            <p:cNvSpPr/>
            <p:nvPr/>
          </p:nvSpPr>
          <p:spPr bwMode="auto">
            <a:xfrm rot="10800000" flipV="1">
              <a:off x="4056508" y="1639309"/>
              <a:ext cx="847725" cy="747712"/>
            </a:xfrm>
            <a:prstGeom prst="leftRightUpArrow">
              <a:avLst>
                <a:gd name="adj1" fmla="val 6037"/>
                <a:gd name="adj2" fmla="val 9198"/>
                <a:gd name="adj3" fmla="val 25000"/>
              </a:avLst>
            </a:prstGeom>
            <a:solidFill>
              <a:srgbClr val="F2F2F2">
                <a:lumMod val="7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897883" y="2191718"/>
              <a:ext cx="974725" cy="157162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 w="19050" cap="flat" cmpd="sng" algn="ctr">
              <a:solidFill>
                <a:sysClr val="windowText" lastClr="000000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3126233" y="2166359"/>
              <a:ext cx="850900" cy="157162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 w="19050" cap="flat" cmpd="sng" algn="ctr">
              <a:solidFill>
                <a:sysClr val="windowText" lastClr="000000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3" name="ZoneTexte 199"/>
            <p:cNvSpPr txBox="1">
              <a:spLocks noChangeArrowheads="1"/>
            </p:cNvSpPr>
            <p:nvPr/>
          </p:nvSpPr>
          <p:spPr bwMode="auto">
            <a:xfrm>
              <a:off x="1640333" y="2607684"/>
              <a:ext cx="1485900" cy="211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</a:rPr>
                <a:t>Serveur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</a:rPr>
                <a:t> de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</a:rPr>
                <a:t>données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</a:endParaRPr>
            </a:p>
          </p:txBody>
        </p:sp>
        <p:cxnSp>
          <p:nvCxnSpPr>
            <p:cNvPr id="44" name="Connecteur droit avec flèche 43"/>
            <p:cNvCxnSpPr/>
            <p:nvPr/>
          </p:nvCxnSpPr>
          <p:spPr bwMode="auto">
            <a:xfrm>
              <a:off x="2361058" y="2056821"/>
              <a:ext cx="720725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5" name="ZoneTexte 228"/>
            <p:cNvSpPr txBox="1">
              <a:spLocks noChangeArrowheads="1"/>
            </p:cNvSpPr>
            <p:nvPr/>
          </p:nvSpPr>
          <p:spPr bwMode="auto">
            <a:xfrm>
              <a:off x="6056758" y="2523546"/>
              <a:ext cx="1517650" cy="255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</a:rPr>
                <a:t>Serveur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</a:rPr>
                <a:t> de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/>
                </a:rPr>
                <a:t>données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</a:endParaRPr>
            </a:p>
          </p:txBody>
        </p:sp>
        <p:cxnSp>
          <p:nvCxnSpPr>
            <p:cNvPr id="46" name="Connecteur droit avec flèche 45"/>
            <p:cNvCxnSpPr/>
            <p:nvPr/>
          </p:nvCxnSpPr>
          <p:spPr bwMode="auto">
            <a:xfrm rot="10800000">
              <a:off x="5963095" y="2410834"/>
              <a:ext cx="806450" cy="158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47" name="Picture 3" descr="C:\Documents and Settings\Paul\Local Settings\Temporary Internet Files\Content.IE5\ZNO3UNAL\MCj04316370000[1]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653" y="1977580"/>
              <a:ext cx="635759" cy="590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639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ylindre 50"/>
          <p:cNvSpPr/>
          <p:nvPr/>
        </p:nvSpPr>
        <p:spPr>
          <a:xfrm>
            <a:off x="857224" y="1344758"/>
            <a:ext cx="428628" cy="500066"/>
          </a:xfrm>
          <a:prstGeom prst="ca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GB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357422" y="1428736"/>
            <a:ext cx="1214446" cy="39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Standardisation</a:t>
            </a:r>
            <a:endParaRPr lang="en-GB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Flèche droite 52"/>
          <p:cNvSpPr/>
          <p:nvPr/>
        </p:nvSpPr>
        <p:spPr>
          <a:xfrm>
            <a:off x="1285852" y="1487634"/>
            <a:ext cx="1071570" cy="285752"/>
          </a:xfrm>
          <a:prstGeom prst="righ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Export</a:t>
            </a:r>
            <a:endParaRPr lang="en-GB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4" name="Connecteur droit avec flèche 53"/>
          <p:cNvCxnSpPr>
            <a:stCxn id="52" idx="3"/>
            <a:endCxn id="55" idx="1"/>
          </p:cNvCxnSpPr>
          <p:nvPr/>
        </p:nvCxnSpPr>
        <p:spPr>
          <a:xfrm>
            <a:off x="3571868" y="1626736"/>
            <a:ext cx="3571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29058" y="1428736"/>
            <a:ext cx="1214446" cy="39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Fusion et indexation</a:t>
            </a:r>
            <a:endParaRPr lang="en-GB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29058" y="2071678"/>
            <a:ext cx="1214446" cy="3571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Comparaison</a:t>
            </a:r>
            <a:r>
              <a:rPr lang="en-GB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champ à champ</a:t>
            </a:r>
            <a:endParaRPr lang="en-GB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7" name="Connecteur droit avec flèche 56"/>
          <p:cNvCxnSpPr>
            <a:stCxn id="55" idx="2"/>
            <a:endCxn id="56" idx="0"/>
          </p:cNvCxnSpPr>
          <p:nvPr/>
        </p:nvCxnSpPr>
        <p:spPr>
          <a:xfrm>
            <a:off x="4536281" y="1824736"/>
            <a:ext cx="0" cy="246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56" idx="2"/>
            <a:endCxn id="59" idx="0"/>
          </p:cNvCxnSpPr>
          <p:nvPr/>
        </p:nvCxnSpPr>
        <p:spPr>
          <a:xfrm rot="5400000">
            <a:off x="4429124" y="2536025"/>
            <a:ext cx="21431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929058" y="2643182"/>
            <a:ext cx="1214446" cy="3571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endParaRPr lang="en-GB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0" name="Connecteur droit avec flèche 59"/>
          <p:cNvCxnSpPr>
            <a:stCxn id="59" idx="1"/>
            <a:endCxn id="63" idx="3"/>
          </p:cNvCxnSpPr>
          <p:nvPr/>
        </p:nvCxnSpPr>
        <p:spPr>
          <a:xfrm flipH="1" flipV="1">
            <a:off x="3428992" y="2178835"/>
            <a:ext cx="500066" cy="642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9" idx="1"/>
            <a:endCxn id="64" idx="3"/>
          </p:cNvCxnSpPr>
          <p:nvPr/>
        </p:nvCxnSpPr>
        <p:spPr>
          <a:xfrm flipH="1" flipV="1">
            <a:off x="3428992" y="2625322"/>
            <a:ext cx="500066" cy="196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59" idx="1"/>
            <a:endCxn id="65" idx="3"/>
          </p:cNvCxnSpPr>
          <p:nvPr/>
        </p:nvCxnSpPr>
        <p:spPr>
          <a:xfrm flipH="1">
            <a:off x="3428992" y="2821777"/>
            <a:ext cx="500066" cy="2233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2274454" y="2000240"/>
            <a:ext cx="1154538" cy="35719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Correspondance</a:t>
            </a:r>
            <a:endParaRPr lang="en-GB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Rectangle à coins arrondis 63"/>
          <p:cNvSpPr/>
          <p:nvPr/>
        </p:nvSpPr>
        <p:spPr>
          <a:xfrm>
            <a:off x="2274454" y="2428868"/>
            <a:ext cx="1154538" cy="39290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Non-</a:t>
            </a:r>
            <a:r>
              <a:rPr lang="en-GB" sz="11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correspondance</a:t>
            </a:r>
            <a:endParaRPr lang="en-GB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2274454" y="2902280"/>
            <a:ext cx="1154538" cy="2857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Inconnu</a:t>
            </a:r>
            <a:endParaRPr lang="en-GB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8504" y="2000240"/>
            <a:ext cx="1214446" cy="6429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Identification </a:t>
            </a:r>
            <a:r>
              <a:rPr lang="en-GB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terminée</a:t>
            </a:r>
            <a:endParaRPr lang="en-GB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7" name="Connecteur droit avec flèche 66"/>
          <p:cNvCxnSpPr>
            <a:endCxn id="66" idx="3"/>
          </p:cNvCxnSpPr>
          <p:nvPr/>
        </p:nvCxnSpPr>
        <p:spPr>
          <a:xfrm rot="10800000" flipV="1">
            <a:off x="1702950" y="2178835"/>
            <a:ext cx="571504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endCxn id="66" idx="3"/>
          </p:cNvCxnSpPr>
          <p:nvPr/>
        </p:nvCxnSpPr>
        <p:spPr>
          <a:xfrm rot="10800000">
            <a:off x="1702950" y="2321711"/>
            <a:ext cx="571504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88504" y="2805329"/>
            <a:ext cx="1214446" cy="4796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Décision</a:t>
            </a:r>
            <a:r>
              <a:rPr lang="en-GB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manuelle</a:t>
            </a:r>
            <a:endParaRPr lang="en-GB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Connecteur droit avec flèche 69"/>
          <p:cNvCxnSpPr>
            <a:stCxn id="69" idx="0"/>
            <a:endCxn id="66" idx="2"/>
          </p:cNvCxnSpPr>
          <p:nvPr/>
        </p:nvCxnSpPr>
        <p:spPr>
          <a:xfrm flipV="1">
            <a:off x="1095727" y="2643182"/>
            <a:ext cx="0" cy="1621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C:\Documents and Settings\Paul\Local Settings\Temporary Internet Files\Content.IE5\81Y3STEJ\MCj0433936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5760" y="2928934"/>
            <a:ext cx="442235" cy="408217"/>
          </a:xfrm>
          <a:prstGeom prst="rect">
            <a:avLst/>
          </a:prstGeom>
          <a:noFill/>
        </p:spPr>
      </p:pic>
      <p:cxnSp>
        <p:nvCxnSpPr>
          <p:cNvPr id="72" name="Connecteur droit avec flèche 71"/>
          <p:cNvCxnSpPr>
            <a:stCxn id="65" idx="1"/>
            <a:endCxn id="69" idx="3"/>
          </p:cNvCxnSpPr>
          <p:nvPr/>
        </p:nvCxnSpPr>
        <p:spPr>
          <a:xfrm flipH="1">
            <a:off x="1702950" y="3045156"/>
            <a:ext cx="57150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ylindre 72"/>
          <p:cNvSpPr/>
          <p:nvPr/>
        </p:nvSpPr>
        <p:spPr>
          <a:xfrm>
            <a:off x="5429256" y="1643050"/>
            <a:ext cx="428628" cy="500066"/>
          </a:xfrm>
          <a:prstGeom prst="ca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GB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Cylindre 73"/>
          <p:cNvSpPr/>
          <p:nvPr/>
        </p:nvSpPr>
        <p:spPr>
          <a:xfrm>
            <a:off x="5500694" y="1785926"/>
            <a:ext cx="428628" cy="500066"/>
          </a:xfrm>
          <a:prstGeom prst="ca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GB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Cylindre 74"/>
          <p:cNvSpPr/>
          <p:nvPr/>
        </p:nvSpPr>
        <p:spPr>
          <a:xfrm>
            <a:off x="5572132" y="1928802"/>
            <a:ext cx="428628" cy="500066"/>
          </a:xfrm>
          <a:prstGeom prst="ca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6" name="Connecteur droit 75"/>
          <p:cNvCxnSpPr>
            <a:stCxn id="56" idx="3"/>
            <a:endCxn id="73" idx="2"/>
          </p:cNvCxnSpPr>
          <p:nvPr/>
        </p:nvCxnSpPr>
        <p:spPr>
          <a:xfrm flipV="1">
            <a:off x="5143504" y="1893083"/>
            <a:ext cx="285752" cy="357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6" idx="3"/>
            <a:endCxn id="74" idx="2"/>
          </p:cNvCxnSpPr>
          <p:nvPr/>
        </p:nvCxnSpPr>
        <p:spPr>
          <a:xfrm flipV="1">
            <a:off x="5143504" y="2035959"/>
            <a:ext cx="357190" cy="214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6" idx="3"/>
            <a:endCxn id="75" idx="2"/>
          </p:cNvCxnSpPr>
          <p:nvPr/>
        </p:nvCxnSpPr>
        <p:spPr>
          <a:xfrm flipV="1">
            <a:off x="5143504" y="2178835"/>
            <a:ext cx="428628" cy="71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214942" y="2425479"/>
            <a:ext cx="1040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 err="1" smtClean="0">
                <a:latin typeface="Times New Roman" pitchFamily="18" charset="0"/>
                <a:cs typeface="Times New Roman" pitchFamily="18" charset="0"/>
              </a:rPr>
              <a:t>Autres</a:t>
            </a:r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 sources de </a:t>
            </a:r>
            <a:r>
              <a:rPr lang="en-GB" sz="1200" dirty="0" err="1" smtClean="0">
                <a:latin typeface="Times New Roman" pitchFamily="18" charset="0"/>
                <a:cs typeface="Times New Roman" pitchFamily="18" charset="0"/>
              </a:rPr>
              <a:t>données</a:t>
            </a:r>
            <a:endParaRPr lang="en-GB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54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vers le bas 3"/>
          <p:cNvSpPr/>
          <p:nvPr/>
        </p:nvSpPr>
        <p:spPr>
          <a:xfrm>
            <a:off x="4715194" y="1124743"/>
            <a:ext cx="576064" cy="3139086"/>
          </a:xfrm>
          <a:prstGeom prst="downArrow">
            <a:avLst>
              <a:gd name="adj1" fmla="val 50000"/>
              <a:gd name="adj2" fmla="val 80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vers le bas 4"/>
          <p:cNvSpPr/>
          <p:nvPr/>
        </p:nvSpPr>
        <p:spPr>
          <a:xfrm>
            <a:off x="3077423" y="1124743"/>
            <a:ext cx="576064" cy="3139085"/>
          </a:xfrm>
          <a:prstGeom prst="downArrow">
            <a:avLst>
              <a:gd name="adj1" fmla="val 50000"/>
              <a:gd name="adj2" fmla="val 80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vers le bas 5"/>
          <p:cNvSpPr/>
          <p:nvPr/>
        </p:nvSpPr>
        <p:spPr>
          <a:xfrm>
            <a:off x="6352964" y="1124743"/>
            <a:ext cx="576064" cy="3139086"/>
          </a:xfrm>
          <a:prstGeom prst="downArrow">
            <a:avLst>
              <a:gd name="adj1" fmla="val 50000"/>
              <a:gd name="adj2" fmla="val 80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vers le bas 6"/>
          <p:cNvSpPr/>
          <p:nvPr/>
        </p:nvSpPr>
        <p:spPr>
          <a:xfrm>
            <a:off x="1439652" y="1124743"/>
            <a:ext cx="576064" cy="3139086"/>
          </a:xfrm>
          <a:prstGeom prst="downArrow">
            <a:avLst>
              <a:gd name="adj1" fmla="val 50000"/>
              <a:gd name="adj2" fmla="val 80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721505"/>
            <a:ext cx="4762500" cy="29527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402172" y="3212976"/>
            <a:ext cx="3105932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1400" dirty="0" smtClean="0">
                <a:latin typeface="Arial Rounded MT Bold" pitchFamily="34" charset="0"/>
              </a:rPr>
              <a:t>Analyse des situations de risque</a:t>
            </a:r>
            <a:endParaRPr lang="fr-FR" sz="1400" dirty="0">
              <a:latin typeface="Arial Rounded MT Bold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87624" y="1936365"/>
            <a:ext cx="3118095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1400" dirty="0" smtClean="0">
                <a:latin typeface="Arial Rounded MT Bold" pitchFamily="34" charset="0"/>
              </a:rPr>
              <a:t>Audit des services de sécurité</a:t>
            </a:r>
            <a:endParaRPr lang="fr-FR" sz="1400" dirty="0">
              <a:latin typeface="Arial Rounded MT Bold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390009" y="2574670"/>
            <a:ext cx="3118095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1400" dirty="0" smtClean="0">
                <a:latin typeface="Arial Rounded MT Bold" pitchFamily="34" charset="0"/>
              </a:rPr>
              <a:t>Détection des risques critiques</a:t>
            </a:r>
            <a:endParaRPr lang="fr-FR" sz="1400" dirty="0">
              <a:latin typeface="Arial Rounded MT Bold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90009" y="1298060"/>
            <a:ext cx="4608512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1400" dirty="0" smtClean="0">
                <a:latin typeface="Arial Rounded MT Bold" pitchFamily="34" charset="0"/>
              </a:rPr>
              <a:t>Analyse des enjeux - Classification</a:t>
            </a:r>
            <a:endParaRPr lang="fr-FR" sz="1400" dirty="0">
              <a:latin typeface="Arial Rounded MT Bold" pitchFamily="34" charset="0"/>
            </a:endParaRPr>
          </a:p>
        </p:txBody>
      </p:sp>
      <p:sp>
        <p:nvSpPr>
          <p:cNvPr id="13" name="Flèche gauche 12"/>
          <p:cNvSpPr/>
          <p:nvPr/>
        </p:nvSpPr>
        <p:spPr>
          <a:xfrm>
            <a:off x="971600" y="4005064"/>
            <a:ext cx="1512168" cy="1296144"/>
          </a:xfrm>
          <a:prstGeom prst="leftArrow">
            <a:avLst>
              <a:gd name="adj1" fmla="val 50000"/>
              <a:gd name="adj2" fmla="val 21296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fr-FR" sz="1100" dirty="0" smtClean="0">
                <a:latin typeface="Arial Rounded MT Bold" pitchFamily="34" charset="0"/>
              </a:rPr>
              <a:t>Plan d’actions basés sur l’audit des vulnérabilités</a:t>
            </a:r>
            <a:endParaRPr lang="fr-FR" sz="1100" dirty="0">
              <a:latin typeface="Arial Rounded MT Bold" pitchFamily="34" charset="0"/>
            </a:endParaRPr>
          </a:p>
        </p:txBody>
      </p:sp>
      <p:sp>
        <p:nvSpPr>
          <p:cNvPr id="14" name="Flèche gauche 13"/>
          <p:cNvSpPr/>
          <p:nvPr/>
        </p:nvSpPr>
        <p:spPr>
          <a:xfrm>
            <a:off x="2609371" y="3978133"/>
            <a:ext cx="1512168" cy="1296144"/>
          </a:xfrm>
          <a:prstGeom prst="leftArrow">
            <a:avLst>
              <a:gd name="adj1" fmla="val 50000"/>
              <a:gd name="adj2" fmla="val 21296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fr-FR" sz="1100" dirty="0" smtClean="0">
                <a:latin typeface="Arial Rounded MT Bold" pitchFamily="34" charset="0"/>
              </a:rPr>
              <a:t>Plan d’actions basés sur l’analyse des risques</a:t>
            </a:r>
            <a:endParaRPr lang="fr-FR" sz="1100" dirty="0">
              <a:latin typeface="Arial Rounded MT Bold" pitchFamily="34" charset="0"/>
            </a:endParaRPr>
          </a:p>
        </p:txBody>
      </p:sp>
      <p:sp>
        <p:nvSpPr>
          <p:cNvPr id="15" name="Flèche gauche 14"/>
          <p:cNvSpPr/>
          <p:nvPr/>
        </p:nvSpPr>
        <p:spPr>
          <a:xfrm>
            <a:off x="4247142" y="3978133"/>
            <a:ext cx="1512168" cy="1296144"/>
          </a:xfrm>
          <a:prstGeom prst="leftArrow">
            <a:avLst>
              <a:gd name="adj1" fmla="val 50000"/>
              <a:gd name="adj2" fmla="val 21296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fr-FR" sz="1100" dirty="0" smtClean="0">
                <a:latin typeface="Arial Rounded MT Bold" pitchFamily="34" charset="0"/>
              </a:rPr>
              <a:t>Gestion des risques des projets</a:t>
            </a:r>
            <a:endParaRPr lang="fr-FR" sz="1100" dirty="0">
              <a:latin typeface="Arial Rounded MT Bold" pitchFamily="34" charset="0"/>
            </a:endParaRPr>
          </a:p>
        </p:txBody>
      </p:sp>
      <p:sp>
        <p:nvSpPr>
          <p:cNvPr id="16" name="Flèche gauche 15"/>
          <p:cNvSpPr/>
          <p:nvPr/>
        </p:nvSpPr>
        <p:spPr>
          <a:xfrm>
            <a:off x="5884912" y="3978133"/>
            <a:ext cx="1512168" cy="1296144"/>
          </a:xfrm>
          <a:prstGeom prst="leftArrow">
            <a:avLst>
              <a:gd name="adj1" fmla="val 50000"/>
              <a:gd name="adj2" fmla="val 21296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fr-FR" sz="1100" dirty="0" smtClean="0">
                <a:latin typeface="Arial Rounded MT Bold" pitchFamily="34" charset="0"/>
              </a:rPr>
              <a:t>Plans d’action basés sur l’analyse des enjeux</a:t>
            </a:r>
            <a:endParaRPr lang="fr-FR" sz="1100" dirty="0">
              <a:latin typeface="Arial Rounded MT Bold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65613" y="1298060"/>
            <a:ext cx="102131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fr-FR" sz="1400" dirty="0">
              <a:latin typeface="Arial Rounded MT Bold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970016" y="1298060"/>
            <a:ext cx="102131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fr-FR" sz="1400" dirty="0">
              <a:latin typeface="Arial Rounded MT Bold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74418" y="1298060"/>
            <a:ext cx="102131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fr-FR" sz="1400" dirty="0">
              <a:latin typeface="Arial Rounded MT Bold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78820" y="1298060"/>
            <a:ext cx="102131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fr-FR" sz="1400" dirty="0">
              <a:latin typeface="Arial Rounded MT Bold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383222" y="1298060"/>
            <a:ext cx="102131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fr-FR" sz="1400" dirty="0">
              <a:latin typeface="Arial Rounded MT Bold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187624" y="1298060"/>
            <a:ext cx="102131" cy="461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fr-FR" sz="1400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3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 9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21" y="622619"/>
            <a:ext cx="1965861" cy="1701636"/>
          </a:xfrm>
          <a:prstGeom prst="rect">
            <a:avLst/>
          </a:prstGeom>
        </p:spPr>
      </p:pic>
      <p:grpSp>
        <p:nvGrpSpPr>
          <p:cNvPr id="94" name="Groupe 173"/>
          <p:cNvGrpSpPr>
            <a:grpSpLocks/>
          </p:cNvGrpSpPr>
          <p:nvPr/>
        </p:nvGrpSpPr>
        <p:grpSpPr bwMode="auto">
          <a:xfrm>
            <a:off x="5896207" y="1922714"/>
            <a:ext cx="300063" cy="208643"/>
            <a:chOff x="25284183" y="9472529"/>
            <a:chExt cx="1090545" cy="876231"/>
          </a:xfrm>
        </p:grpSpPr>
        <p:pic>
          <p:nvPicPr>
            <p:cNvPr id="95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284183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355621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27059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98497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69935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641373" y="9472529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1" name="Groupe 180"/>
          <p:cNvGrpSpPr>
            <a:grpSpLocks/>
          </p:cNvGrpSpPr>
          <p:nvPr/>
        </p:nvGrpSpPr>
        <p:grpSpPr bwMode="auto">
          <a:xfrm>
            <a:off x="5309204" y="1891205"/>
            <a:ext cx="300063" cy="208643"/>
            <a:chOff x="25284183" y="9472529"/>
            <a:chExt cx="1090545" cy="876231"/>
          </a:xfrm>
        </p:grpSpPr>
        <p:pic>
          <p:nvPicPr>
            <p:cNvPr id="102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284183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355621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27059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98497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69935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641373" y="9472529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08" name="Connecteur en arc 188"/>
          <p:cNvCxnSpPr>
            <a:cxnSpLocks noChangeShapeType="1"/>
          </p:cNvCxnSpPr>
          <p:nvPr/>
        </p:nvCxnSpPr>
        <p:spPr bwMode="auto">
          <a:xfrm>
            <a:off x="5036458" y="1678155"/>
            <a:ext cx="389601" cy="294506"/>
          </a:xfrm>
          <a:prstGeom prst="curvedConnector3">
            <a:avLst>
              <a:gd name="adj1" fmla="val 50000"/>
            </a:avLst>
          </a:prstGeom>
          <a:ln>
            <a:solidFill>
              <a:srgbClr val="132E63"/>
            </a:solidFill>
            <a:headEnd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Connecteur en arc 191"/>
          <p:cNvCxnSpPr>
            <a:cxnSpLocks noChangeShapeType="1"/>
            <a:endCxn id="118" idx="1"/>
          </p:cNvCxnSpPr>
          <p:nvPr/>
        </p:nvCxnSpPr>
        <p:spPr bwMode="auto">
          <a:xfrm flipV="1">
            <a:off x="5036458" y="1159952"/>
            <a:ext cx="616686" cy="518204"/>
          </a:xfrm>
          <a:prstGeom prst="curvedConnector3">
            <a:avLst>
              <a:gd name="adj1" fmla="val 50000"/>
            </a:avLst>
          </a:prstGeom>
          <a:ln>
            <a:solidFill>
              <a:srgbClr val="132E63"/>
            </a:solidFill>
            <a:headEnd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0" name="Connecteur en arc 194"/>
          <p:cNvCxnSpPr>
            <a:cxnSpLocks noChangeShapeType="1"/>
            <a:endCxn id="126" idx="1"/>
          </p:cNvCxnSpPr>
          <p:nvPr/>
        </p:nvCxnSpPr>
        <p:spPr bwMode="auto">
          <a:xfrm flipV="1">
            <a:off x="5028777" y="1643568"/>
            <a:ext cx="575699" cy="34588"/>
          </a:xfrm>
          <a:prstGeom prst="curvedConnector3">
            <a:avLst>
              <a:gd name="adj1" fmla="val 50000"/>
            </a:avLst>
          </a:prstGeom>
          <a:ln>
            <a:solidFill>
              <a:srgbClr val="132E63"/>
            </a:solidFill>
            <a:headEnd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1" name="Connecteur en arc 197"/>
          <p:cNvCxnSpPr>
            <a:cxnSpLocks noChangeShapeType="1"/>
            <a:endCxn id="96" idx="1"/>
          </p:cNvCxnSpPr>
          <p:nvPr/>
        </p:nvCxnSpPr>
        <p:spPr bwMode="auto">
          <a:xfrm>
            <a:off x="5036459" y="1678156"/>
            <a:ext cx="879404" cy="365891"/>
          </a:xfrm>
          <a:prstGeom prst="curvedConnector3">
            <a:avLst>
              <a:gd name="adj1" fmla="val 50000"/>
            </a:avLst>
          </a:prstGeom>
          <a:ln>
            <a:solidFill>
              <a:srgbClr val="132E63"/>
            </a:solidFill>
            <a:headEnd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2" name="ZoneTexte 203"/>
          <p:cNvSpPr txBox="1">
            <a:spLocks noChangeArrowheads="1"/>
          </p:cNvSpPr>
          <p:nvPr/>
        </p:nvSpPr>
        <p:spPr bwMode="auto">
          <a:xfrm>
            <a:off x="6160854" y="2078051"/>
            <a:ext cx="956000" cy="57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3636" tIns="11818" rIns="23636" bIns="11818">
            <a:spAutoFit/>
          </a:bodyPr>
          <a:lstStyle/>
          <a:p>
            <a:pPr algn="ctr"/>
            <a:r>
              <a:rPr lang="fr-FR" sz="900" i="1" dirty="0">
                <a:latin typeface="Calibri" pitchFamily="34" charset="0"/>
              </a:rPr>
              <a:t>Bases de     données médicales géographiquement distribuées</a:t>
            </a:r>
          </a:p>
        </p:txBody>
      </p:sp>
      <p:sp>
        <p:nvSpPr>
          <p:cNvPr id="113" name="ZoneTexte 112"/>
          <p:cNvSpPr txBox="1"/>
          <p:nvPr/>
        </p:nvSpPr>
        <p:spPr>
          <a:xfrm>
            <a:off x="2761024" y="1522236"/>
            <a:ext cx="626188" cy="239310"/>
          </a:xfrm>
          <a:prstGeom prst="rect">
            <a:avLst/>
          </a:prstGeom>
          <a:ln w="57150">
            <a:solidFill>
              <a:srgbClr val="9BBB5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3636" tIns="11818" rIns="23636" bIns="11818">
            <a:spAutoFit/>
          </a:bodyPr>
          <a:lstStyle/>
          <a:p>
            <a:pPr algn="ctr" defTabSz="232452">
              <a:defRPr/>
            </a:pPr>
            <a:r>
              <a:rPr lang="fr-FR" sz="700" dirty="0">
                <a:latin typeface="Calibri" pitchFamily="34" charset="0"/>
              </a:rPr>
              <a:t>Dépistage organisé</a:t>
            </a:r>
          </a:p>
        </p:txBody>
      </p:sp>
      <p:sp>
        <p:nvSpPr>
          <p:cNvPr id="114" name="Flèche courbée vers la gauche 211"/>
          <p:cNvSpPr>
            <a:spLocks noChangeArrowheads="1"/>
          </p:cNvSpPr>
          <p:nvPr/>
        </p:nvSpPr>
        <p:spPr bwMode="auto">
          <a:xfrm rot="6099010" flipH="1">
            <a:off x="3861037" y="404625"/>
            <a:ext cx="419175" cy="2119803"/>
          </a:xfrm>
          <a:prstGeom prst="curvedLeftArrow">
            <a:avLst>
              <a:gd name="adj1" fmla="val 21393"/>
              <a:gd name="adj2" fmla="val 44771"/>
              <a:gd name="adj3" fmla="val 33787"/>
            </a:avLst>
          </a:prstGeom>
          <a:noFill/>
          <a:ln w="76200" algn="ctr">
            <a:solidFill>
              <a:srgbClr val="FFC000"/>
            </a:solidFill>
            <a:round/>
            <a:headEnd/>
            <a:tailEnd/>
          </a:ln>
        </p:spPr>
        <p:txBody>
          <a:bodyPr lIns="23636" tIns="11818" rIns="23636" bIns="11818"/>
          <a:lstStyle/>
          <a:p>
            <a:pPr defTabSz="116128">
              <a:lnSpc>
                <a:spcPct val="87000"/>
              </a:lnSpc>
              <a:buClr>
                <a:srgbClr val="000000"/>
              </a:buClr>
              <a:buSzPct val="100000"/>
            </a:pPr>
            <a:endParaRPr lang="en-US"/>
          </a:p>
        </p:txBody>
      </p:sp>
      <p:sp>
        <p:nvSpPr>
          <p:cNvPr id="115" name="Carré corné 114"/>
          <p:cNvSpPr/>
          <p:nvPr/>
        </p:nvSpPr>
        <p:spPr bwMode="auto">
          <a:xfrm>
            <a:off x="3955606" y="1194346"/>
            <a:ext cx="895599" cy="255134"/>
          </a:xfrm>
          <a:prstGeom prst="foldedCorner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>
            <a:solidFill>
              <a:srgbClr val="9BBB59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3636" tIns="0" rIns="23636" bIns="0" anchor="b"/>
          <a:lstStyle/>
          <a:p>
            <a:pPr algn="ctr" defTabSz="116128">
              <a:lnSpc>
                <a:spcPct val="87000"/>
              </a:lnSpc>
              <a:buClr>
                <a:srgbClr val="000000"/>
              </a:buClr>
              <a:buSzPct val="100000"/>
              <a:defRPr/>
            </a:pPr>
            <a:r>
              <a:rPr lang="fr-FR" sz="700" dirty="0">
                <a:solidFill>
                  <a:schemeClr val="tx1"/>
                </a:solidFill>
                <a:latin typeface="Calibri" pitchFamily="34" charset="0"/>
              </a:rPr>
              <a:t>Rapports Anatomo-pathologiques</a:t>
            </a:r>
          </a:p>
        </p:txBody>
      </p:sp>
      <p:grpSp>
        <p:nvGrpSpPr>
          <p:cNvPr id="116" name="Groupe 165"/>
          <p:cNvGrpSpPr>
            <a:grpSpLocks/>
          </p:cNvGrpSpPr>
          <p:nvPr/>
        </p:nvGrpSpPr>
        <p:grpSpPr bwMode="auto">
          <a:xfrm>
            <a:off x="5633488" y="1038620"/>
            <a:ext cx="300063" cy="208643"/>
            <a:chOff x="25284183" y="9472529"/>
            <a:chExt cx="1090545" cy="876231"/>
          </a:xfrm>
        </p:grpSpPr>
        <p:pic>
          <p:nvPicPr>
            <p:cNvPr id="117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284183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8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355621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27059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0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98497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69935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641373" y="9472529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3" name="Groupe 166"/>
          <p:cNvGrpSpPr>
            <a:grpSpLocks/>
          </p:cNvGrpSpPr>
          <p:nvPr/>
        </p:nvGrpSpPr>
        <p:grpSpPr bwMode="auto">
          <a:xfrm>
            <a:off x="5565164" y="1522236"/>
            <a:ext cx="300063" cy="208643"/>
            <a:chOff x="25284183" y="9472529"/>
            <a:chExt cx="1090545" cy="876231"/>
          </a:xfrm>
        </p:grpSpPr>
        <p:pic>
          <p:nvPicPr>
            <p:cNvPr id="124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284183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5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355621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27059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7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98497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8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69935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641373" y="9472529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1" name="Carré corné 130"/>
          <p:cNvSpPr/>
          <p:nvPr/>
        </p:nvSpPr>
        <p:spPr bwMode="auto">
          <a:xfrm>
            <a:off x="3955606" y="1972661"/>
            <a:ext cx="875934" cy="249195"/>
          </a:xfrm>
          <a:prstGeom prst="foldedCorner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FF99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3636" tIns="0" rIns="23636" bIns="0" anchor="b" anchorCtr="0"/>
          <a:lstStyle/>
          <a:p>
            <a:pPr algn="ctr" defTabSz="116128">
              <a:lnSpc>
                <a:spcPct val="87000"/>
              </a:lnSpc>
              <a:buClr>
                <a:srgbClr val="000000"/>
              </a:buClr>
              <a:buSzPct val="100000"/>
              <a:defRPr/>
            </a:pPr>
            <a:r>
              <a:rPr lang="fr-FR" sz="700" dirty="0">
                <a:solidFill>
                  <a:schemeClr val="tx1"/>
                </a:solidFill>
                <a:latin typeface="Calibri" pitchFamily="34" charset="0"/>
              </a:rPr>
              <a:t>Statistiques épidémiologiques</a:t>
            </a:r>
          </a:p>
        </p:txBody>
      </p:sp>
      <p:pic>
        <p:nvPicPr>
          <p:cNvPr id="132" name="Picture 5" descr="C:\Documents and Settings\pdevlieger\Local Settings\Temporary Internet Files\Content.IE5\EI0YXTSK\MCj04339370000[1].png"/>
          <p:cNvPicPr>
            <a:picLocks noChangeAspect="1" noChangeArrowheads="1"/>
          </p:cNvPicPr>
          <p:nvPr/>
        </p:nvPicPr>
        <p:blipFill>
          <a:blip r:embed="rId4" cstate="print"/>
          <a:srcRect r="5794"/>
          <a:stretch>
            <a:fillRect/>
          </a:stretch>
        </p:blipFill>
        <p:spPr bwMode="auto">
          <a:xfrm>
            <a:off x="4777610" y="1474050"/>
            <a:ext cx="444198" cy="40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" name="ZoneTexte 132"/>
          <p:cNvSpPr txBox="1"/>
          <p:nvPr/>
        </p:nvSpPr>
        <p:spPr>
          <a:xfrm>
            <a:off x="2770599" y="1818589"/>
            <a:ext cx="616613" cy="131589"/>
          </a:xfrm>
          <a:prstGeom prst="rect">
            <a:avLst/>
          </a:prstGeom>
          <a:ln w="57150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3636" tIns="11818" rIns="23636" bIns="11818">
            <a:spAutoFit/>
          </a:bodyPr>
          <a:lstStyle/>
          <a:p>
            <a:pPr algn="ctr" defTabSz="232452">
              <a:defRPr/>
            </a:pPr>
            <a:r>
              <a:rPr lang="fr-FR" sz="700" dirty="0">
                <a:latin typeface="Calibri" pitchFamily="34" charset="0"/>
              </a:rPr>
              <a:t>Santé publique</a:t>
            </a:r>
          </a:p>
        </p:txBody>
      </p:sp>
      <p:pic>
        <p:nvPicPr>
          <p:cNvPr id="134" name="Image 1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4" y="1943648"/>
            <a:ext cx="340683" cy="201839"/>
          </a:xfrm>
          <a:prstGeom prst="rect">
            <a:avLst/>
          </a:prstGeom>
        </p:spPr>
      </p:pic>
      <p:pic>
        <p:nvPicPr>
          <p:cNvPr id="135" name="Image 1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63" y="1381603"/>
            <a:ext cx="343107" cy="283409"/>
          </a:xfrm>
          <a:prstGeom prst="rect">
            <a:avLst/>
          </a:prstGeom>
        </p:spPr>
      </p:pic>
      <p:pic>
        <p:nvPicPr>
          <p:cNvPr id="136" name="Image 1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24" y="1677276"/>
            <a:ext cx="487568" cy="162620"/>
          </a:xfrm>
          <a:prstGeom prst="rect">
            <a:avLst/>
          </a:prstGeom>
        </p:spPr>
      </p:pic>
      <p:grpSp>
        <p:nvGrpSpPr>
          <p:cNvPr id="11" name="Groupe 10"/>
          <p:cNvGrpSpPr/>
          <p:nvPr/>
        </p:nvGrpSpPr>
        <p:grpSpPr>
          <a:xfrm>
            <a:off x="2399979" y="3433094"/>
            <a:ext cx="5375088" cy="2580713"/>
            <a:chOff x="2399979" y="3433094"/>
            <a:chExt cx="5375088" cy="2580713"/>
          </a:xfrm>
        </p:grpSpPr>
        <p:sp>
          <p:nvSpPr>
            <p:cNvPr id="156" name="Ellipse 155"/>
            <p:cNvSpPr/>
            <p:nvPr/>
          </p:nvSpPr>
          <p:spPr>
            <a:xfrm rot="524044">
              <a:off x="3718768" y="3455297"/>
              <a:ext cx="1006943" cy="631653"/>
            </a:xfrm>
            <a:prstGeom prst="ellips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pic>
          <p:nvPicPr>
            <p:cNvPr id="138" name="Image 1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941" y="3622256"/>
              <a:ext cx="490754" cy="334537"/>
            </a:xfrm>
            <a:prstGeom prst="rect">
              <a:avLst/>
            </a:prstGeom>
          </p:spPr>
        </p:pic>
        <p:pic>
          <p:nvPicPr>
            <p:cNvPr id="139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80830" y="3433094"/>
              <a:ext cx="437175" cy="378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0" name="Flèche courbée vers la gauche 211"/>
            <p:cNvSpPr>
              <a:spLocks noChangeArrowheads="1"/>
            </p:cNvSpPr>
            <p:nvPr/>
          </p:nvSpPr>
          <p:spPr bwMode="auto">
            <a:xfrm rot="10800000">
              <a:off x="3718768" y="3789524"/>
              <a:ext cx="338573" cy="1330154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solidFill>
              <a:schemeClr val="bg1"/>
            </a:solidFill>
            <a:ln w="12700" algn="ctr">
              <a:solidFill>
                <a:srgbClr val="FFC000"/>
              </a:solidFill>
              <a:round/>
              <a:headEnd/>
              <a:tailEnd/>
            </a:ln>
          </p:spPr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pic>
          <p:nvPicPr>
            <p:cNvPr id="137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4" cstate="print"/>
            <a:srcRect r="5794"/>
            <a:stretch>
              <a:fillRect/>
            </a:stretch>
          </p:blipFill>
          <p:spPr bwMode="auto">
            <a:xfrm>
              <a:off x="3905134" y="4870041"/>
              <a:ext cx="312053" cy="286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0" name="Groupe 180"/>
            <p:cNvGrpSpPr>
              <a:grpSpLocks/>
            </p:cNvGrpSpPr>
            <p:nvPr/>
          </p:nvGrpSpPr>
          <p:grpSpPr bwMode="auto">
            <a:xfrm>
              <a:off x="3483772" y="4242473"/>
              <a:ext cx="455225" cy="404645"/>
              <a:chOff x="25284183" y="9472529"/>
              <a:chExt cx="1090545" cy="876231"/>
            </a:xfrm>
          </p:grpSpPr>
          <p:pic>
            <p:nvPicPr>
              <p:cNvPr id="14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7" name="Flèche courbée vers la gauche 211"/>
            <p:cNvSpPr>
              <a:spLocks noChangeArrowheads="1"/>
            </p:cNvSpPr>
            <p:nvPr/>
          </p:nvSpPr>
          <p:spPr bwMode="auto">
            <a:xfrm rot="11536142">
              <a:off x="3270049" y="3684611"/>
              <a:ext cx="400235" cy="1443612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pic>
          <p:nvPicPr>
            <p:cNvPr id="158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4" cstate="print"/>
            <a:srcRect r="5794"/>
            <a:stretch>
              <a:fillRect/>
            </a:stretch>
          </p:blipFill>
          <p:spPr bwMode="auto">
            <a:xfrm>
              <a:off x="3295885" y="4870041"/>
              <a:ext cx="312053" cy="286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9" name="Groupe 180"/>
            <p:cNvGrpSpPr>
              <a:grpSpLocks/>
            </p:cNvGrpSpPr>
            <p:nvPr/>
          </p:nvGrpSpPr>
          <p:grpSpPr bwMode="auto">
            <a:xfrm>
              <a:off x="3048416" y="4242473"/>
              <a:ext cx="455225" cy="404645"/>
              <a:chOff x="25284183" y="9472529"/>
              <a:chExt cx="1090545" cy="876231"/>
            </a:xfrm>
          </p:grpSpPr>
          <p:pic>
            <p:nvPicPr>
              <p:cNvPr id="16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6" name="Flèche courbée vers la gauche 211"/>
            <p:cNvSpPr>
              <a:spLocks noChangeArrowheads="1"/>
            </p:cNvSpPr>
            <p:nvPr/>
          </p:nvSpPr>
          <p:spPr bwMode="auto">
            <a:xfrm rot="10800000" flipH="1">
              <a:off x="4476951" y="3699571"/>
              <a:ext cx="379107" cy="1390044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pic>
          <p:nvPicPr>
            <p:cNvPr id="167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4" cstate="print"/>
            <a:srcRect r="5794"/>
            <a:stretch>
              <a:fillRect/>
            </a:stretch>
          </p:blipFill>
          <p:spPr bwMode="auto">
            <a:xfrm flipH="1">
              <a:off x="4326722" y="4870041"/>
              <a:ext cx="326675" cy="286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8" name="Groupe 180"/>
            <p:cNvGrpSpPr>
              <a:grpSpLocks/>
            </p:cNvGrpSpPr>
            <p:nvPr/>
          </p:nvGrpSpPr>
          <p:grpSpPr bwMode="auto">
            <a:xfrm>
              <a:off x="4571112" y="4242473"/>
              <a:ext cx="455225" cy="404645"/>
              <a:chOff x="25284183" y="9472529"/>
              <a:chExt cx="1090545" cy="876231"/>
            </a:xfrm>
          </p:grpSpPr>
          <p:pic>
            <p:nvPicPr>
              <p:cNvPr id="16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5" name="Cylindre 174"/>
            <p:cNvSpPr/>
            <p:nvPr/>
          </p:nvSpPr>
          <p:spPr>
            <a:xfrm>
              <a:off x="3393265" y="5457247"/>
              <a:ext cx="303484" cy="282165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sp>
          <p:nvSpPr>
            <p:cNvPr id="176" name="Cylindre 175"/>
            <p:cNvSpPr/>
            <p:nvPr/>
          </p:nvSpPr>
          <p:spPr>
            <a:xfrm>
              <a:off x="4458090" y="5457247"/>
              <a:ext cx="303484" cy="282165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sp>
          <p:nvSpPr>
            <p:cNvPr id="177" name="Cylindre 176"/>
            <p:cNvSpPr/>
            <p:nvPr/>
          </p:nvSpPr>
          <p:spPr>
            <a:xfrm>
              <a:off x="4002515" y="5457247"/>
              <a:ext cx="303484" cy="282165"/>
            </a:xfrm>
            <a:prstGeom prst="can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Connecteur en arc 178"/>
            <p:cNvCxnSpPr>
              <a:stCxn id="158" idx="2"/>
              <a:endCxn id="175" idx="1"/>
            </p:cNvCxnSpPr>
            <p:nvPr/>
          </p:nvCxnSpPr>
          <p:spPr>
            <a:xfrm rot="16200000" flipH="1">
              <a:off x="3348243" y="5260483"/>
              <a:ext cx="300432" cy="93095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en arc 179"/>
            <p:cNvCxnSpPr>
              <a:stCxn id="137" idx="2"/>
              <a:endCxn id="177" idx="1"/>
            </p:cNvCxnSpPr>
            <p:nvPr/>
          </p:nvCxnSpPr>
          <p:spPr>
            <a:xfrm rot="16200000" flipH="1">
              <a:off x="3957493" y="5260483"/>
              <a:ext cx="300432" cy="93096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en arc 180"/>
            <p:cNvCxnSpPr>
              <a:stCxn id="167" idx="2"/>
              <a:endCxn id="176" idx="1"/>
            </p:cNvCxnSpPr>
            <p:nvPr/>
          </p:nvCxnSpPr>
          <p:spPr>
            <a:xfrm rot="16200000" flipH="1">
              <a:off x="4399729" y="5247144"/>
              <a:ext cx="300432" cy="119773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2583689" y="5475652"/>
              <a:ext cx="785135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dirty="0" smtClean="0"/>
                <a:t>Bases métier</a:t>
              </a:r>
              <a:endParaRPr lang="fr-FR" sz="1100" dirty="0"/>
            </a:p>
          </p:txBody>
        </p:sp>
        <p:sp>
          <p:nvSpPr>
            <p:cNvPr id="187" name="ZoneTexte 186"/>
            <p:cNvSpPr txBox="1"/>
            <p:nvPr/>
          </p:nvSpPr>
          <p:spPr>
            <a:xfrm>
              <a:off x="2399979" y="4247678"/>
              <a:ext cx="608805" cy="362431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dirty="0" smtClean="0"/>
                <a:t>Données</a:t>
              </a:r>
            </a:p>
            <a:p>
              <a:r>
                <a:rPr lang="fr-FR" sz="1100" dirty="0"/>
                <a:t>D</a:t>
              </a:r>
              <a:r>
                <a:rPr lang="fr-FR" sz="1100" dirty="0" smtClean="0"/>
                <a:t>éclarées</a:t>
              </a:r>
              <a:endParaRPr lang="fr-FR" sz="1100" dirty="0"/>
            </a:p>
          </p:txBody>
        </p:sp>
        <p:sp>
          <p:nvSpPr>
            <p:cNvPr id="202" name="Ellipse 201"/>
            <p:cNvSpPr/>
            <p:nvPr/>
          </p:nvSpPr>
          <p:spPr>
            <a:xfrm rot="524044">
              <a:off x="6625736" y="3556470"/>
              <a:ext cx="1006943" cy="631653"/>
            </a:xfrm>
            <a:prstGeom prst="ellips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 b="1"/>
            </a:p>
          </p:txBody>
        </p:sp>
        <p:pic>
          <p:nvPicPr>
            <p:cNvPr id="203" name="Image 20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382" y="3673203"/>
              <a:ext cx="490754" cy="334537"/>
            </a:xfrm>
            <a:prstGeom prst="rect">
              <a:avLst/>
            </a:prstGeom>
          </p:spPr>
        </p:pic>
        <p:pic>
          <p:nvPicPr>
            <p:cNvPr id="204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723270" y="3484041"/>
              <a:ext cx="437175" cy="378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" name="Flèche courbée vers la gauche 211"/>
            <p:cNvSpPr>
              <a:spLocks noChangeArrowheads="1"/>
            </p:cNvSpPr>
            <p:nvPr/>
          </p:nvSpPr>
          <p:spPr bwMode="auto">
            <a:xfrm rot="10800000">
              <a:off x="6624029" y="3774375"/>
              <a:ext cx="340278" cy="846768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solidFill>
              <a:schemeClr val="bg1"/>
            </a:solidFill>
            <a:ln w="12700" algn="ctr">
              <a:solidFill>
                <a:srgbClr val="FFC000"/>
              </a:solidFill>
              <a:round/>
              <a:headEnd/>
              <a:tailEnd/>
            </a:ln>
          </p:spPr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sp>
          <p:nvSpPr>
            <p:cNvPr id="232" name="Cylindre 231"/>
            <p:cNvSpPr/>
            <p:nvPr/>
          </p:nvSpPr>
          <p:spPr>
            <a:xfrm>
              <a:off x="6300233" y="5457247"/>
              <a:ext cx="303484" cy="282165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sp>
          <p:nvSpPr>
            <p:cNvPr id="233" name="Cylindre 232"/>
            <p:cNvSpPr/>
            <p:nvPr/>
          </p:nvSpPr>
          <p:spPr>
            <a:xfrm>
              <a:off x="7471583" y="5457247"/>
              <a:ext cx="303484" cy="282165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sp>
          <p:nvSpPr>
            <p:cNvPr id="234" name="Cylindre 233"/>
            <p:cNvSpPr/>
            <p:nvPr/>
          </p:nvSpPr>
          <p:spPr>
            <a:xfrm>
              <a:off x="6885908" y="5457247"/>
              <a:ext cx="303484" cy="282165"/>
            </a:xfrm>
            <a:prstGeom prst="can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cxnSp>
          <p:nvCxnSpPr>
            <p:cNvPr id="235" name="Connecteur en arc 234"/>
            <p:cNvCxnSpPr>
              <a:endCxn id="232" idx="1"/>
            </p:cNvCxnSpPr>
            <p:nvPr/>
          </p:nvCxnSpPr>
          <p:spPr>
            <a:xfrm rot="5400000">
              <a:off x="6310732" y="4866388"/>
              <a:ext cx="732103" cy="449615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en arc 235"/>
            <p:cNvCxnSpPr>
              <a:stCxn id="240" idx="2"/>
              <a:endCxn id="234" idx="1"/>
            </p:cNvCxnSpPr>
            <p:nvPr/>
          </p:nvCxnSpPr>
          <p:spPr>
            <a:xfrm rot="16200000" flipH="1">
              <a:off x="6710007" y="5129604"/>
              <a:ext cx="654060" cy="1226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en arc 236"/>
            <p:cNvCxnSpPr>
              <a:endCxn id="233" idx="1"/>
            </p:cNvCxnSpPr>
            <p:nvPr/>
          </p:nvCxnSpPr>
          <p:spPr>
            <a:xfrm rot="16200000" flipH="1">
              <a:off x="7025836" y="4859757"/>
              <a:ext cx="732101" cy="462878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ZoneTexte 237"/>
            <p:cNvSpPr txBox="1"/>
            <p:nvPr/>
          </p:nvSpPr>
          <p:spPr>
            <a:xfrm>
              <a:off x="5488720" y="5475652"/>
              <a:ext cx="785135" cy="193154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dirty="0" smtClean="0"/>
                <a:t>Bases métier</a:t>
              </a:r>
              <a:endParaRPr lang="fr-FR" sz="1100" dirty="0"/>
            </a:p>
          </p:txBody>
        </p:sp>
        <p:sp>
          <p:nvSpPr>
            <p:cNvPr id="239" name="ZoneTexte 238"/>
            <p:cNvSpPr txBox="1"/>
            <p:nvPr/>
          </p:nvSpPr>
          <p:spPr>
            <a:xfrm>
              <a:off x="5688302" y="4908797"/>
              <a:ext cx="632850" cy="362431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dirty="0" smtClean="0"/>
                <a:t>Données</a:t>
              </a:r>
            </a:p>
            <a:p>
              <a:r>
                <a:rPr lang="fr-FR" sz="1100" dirty="0" smtClean="0"/>
                <a:t>Collectées</a:t>
              </a:r>
            </a:p>
          </p:txBody>
        </p:sp>
        <p:pic>
          <p:nvPicPr>
            <p:cNvPr id="240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796089" y="4387223"/>
              <a:ext cx="480670" cy="415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7" name="Groupe 180"/>
            <p:cNvGrpSpPr>
              <a:grpSpLocks/>
            </p:cNvGrpSpPr>
            <p:nvPr/>
          </p:nvGrpSpPr>
          <p:grpSpPr bwMode="auto">
            <a:xfrm>
              <a:off x="6851889" y="4941176"/>
              <a:ext cx="379355" cy="303472"/>
              <a:chOff x="25284183" y="9472529"/>
              <a:chExt cx="1090545" cy="876231"/>
            </a:xfrm>
          </p:grpSpPr>
          <p:pic>
            <p:nvPicPr>
              <p:cNvPr id="20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6" name="Groupe 180"/>
            <p:cNvGrpSpPr>
              <a:grpSpLocks/>
            </p:cNvGrpSpPr>
            <p:nvPr/>
          </p:nvGrpSpPr>
          <p:grpSpPr bwMode="auto">
            <a:xfrm>
              <a:off x="6373845" y="4941170"/>
              <a:ext cx="379355" cy="303484"/>
              <a:chOff x="25284183" y="9472529"/>
              <a:chExt cx="1090545" cy="876231"/>
            </a:xfrm>
          </p:grpSpPr>
          <p:pic>
            <p:nvPicPr>
              <p:cNvPr id="21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25" name="Groupe 180"/>
            <p:cNvGrpSpPr>
              <a:grpSpLocks/>
            </p:cNvGrpSpPr>
            <p:nvPr/>
          </p:nvGrpSpPr>
          <p:grpSpPr bwMode="auto">
            <a:xfrm>
              <a:off x="7309956" y="4941168"/>
              <a:ext cx="379348" cy="303488"/>
              <a:chOff x="25284183" y="9472518"/>
              <a:chExt cx="1090524" cy="876242"/>
            </a:xfrm>
          </p:grpSpPr>
          <p:pic>
            <p:nvPicPr>
              <p:cNvPr id="22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51" y="9472518"/>
                <a:ext cx="733356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48" name="ZoneTexte 247"/>
            <p:cNvSpPr txBox="1"/>
            <p:nvPr/>
          </p:nvSpPr>
          <p:spPr>
            <a:xfrm>
              <a:off x="2519950" y="4869160"/>
              <a:ext cx="632850" cy="362431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dirty="0" smtClean="0"/>
                <a:t>Données</a:t>
              </a:r>
            </a:p>
            <a:p>
              <a:r>
                <a:rPr lang="fr-FR" sz="1100" dirty="0" smtClean="0"/>
                <a:t>Collectées</a:t>
              </a:r>
            </a:p>
          </p:txBody>
        </p:sp>
        <p:sp>
          <p:nvSpPr>
            <p:cNvPr id="249" name="ZoneTexte 248"/>
            <p:cNvSpPr txBox="1"/>
            <p:nvPr/>
          </p:nvSpPr>
          <p:spPr>
            <a:xfrm>
              <a:off x="5593343" y="4218697"/>
              <a:ext cx="943833" cy="362431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dirty="0" smtClean="0"/>
                <a:t>Données</a:t>
              </a:r>
            </a:p>
            <a:p>
              <a:r>
                <a:rPr lang="fr-FR" sz="1100" dirty="0" smtClean="0"/>
                <a:t>Communiquées</a:t>
              </a:r>
            </a:p>
          </p:txBody>
        </p:sp>
        <p:sp>
          <p:nvSpPr>
            <p:cNvPr id="147" name="ZoneTexte 146"/>
            <p:cNvSpPr txBox="1"/>
            <p:nvPr/>
          </p:nvSpPr>
          <p:spPr>
            <a:xfrm>
              <a:off x="3511580" y="5805264"/>
              <a:ext cx="1216022" cy="208543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200" b="1" dirty="0" smtClean="0"/>
                <a:t>Système déclaratif</a:t>
              </a:r>
              <a:endParaRPr lang="fr-FR" sz="1200" b="1" dirty="0"/>
            </a:p>
          </p:txBody>
        </p:sp>
        <p:sp>
          <p:nvSpPr>
            <p:cNvPr id="148" name="ZoneTexte 147"/>
            <p:cNvSpPr txBox="1"/>
            <p:nvPr/>
          </p:nvSpPr>
          <p:spPr>
            <a:xfrm>
              <a:off x="6483368" y="5805264"/>
              <a:ext cx="1195760" cy="208543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200" b="1" dirty="0" smtClean="0"/>
                <a:t>Système connect</a:t>
              </a:r>
              <a:r>
                <a:rPr lang="fr-FR" sz="1200" b="1" dirty="0"/>
                <a:t>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83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3922637" y="1594394"/>
            <a:ext cx="454299" cy="463092"/>
            <a:chOff x="7463153" y="1921127"/>
            <a:chExt cx="565938" cy="62297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153" y="1921127"/>
              <a:ext cx="565938" cy="622971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182" y="2060848"/>
              <a:ext cx="261881" cy="252000"/>
            </a:xfrm>
            <a:prstGeom prst="rect">
              <a:avLst/>
            </a:prstGeom>
          </p:spPr>
        </p:pic>
      </p:grpSp>
      <p:cxnSp>
        <p:nvCxnSpPr>
          <p:cNvPr id="62" name="Connecteur droit avec flèche 61"/>
          <p:cNvCxnSpPr>
            <a:stCxn id="8" idx="2"/>
            <a:endCxn id="13" idx="0"/>
          </p:cNvCxnSpPr>
          <p:nvPr/>
        </p:nvCxnSpPr>
        <p:spPr>
          <a:xfrm flipH="1">
            <a:off x="3210571" y="2057486"/>
            <a:ext cx="939216" cy="811759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8" idx="2"/>
            <a:endCxn id="14" idx="0"/>
          </p:cNvCxnSpPr>
          <p:nvPr/>
        </p:nvCxnSpPr>
        <p:spPr>
          <a:xfrm>
            <a:off x="4149787" y="2057486"/>
            <a:ext cx="11126" cy="811759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stCxn id="8" idx="2"/>
            <a:endCxn id="58" idx="0"/>
          </p:cNvCxnSpPr>
          <p:nvPr/>
        </p:nvCxnSpPr>
        <p:spPr>
          <a:xfrm>
            <a:off x="4149787" y="2057486"/>
            <a:ext cx="839218" cy="79545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>
            <a:stCxn id="8" idx="2"/>
            <a:endCxn id="12" idx="0"/>
          </p:cNvCxnSpPr>
          <p:nvPr/>
        </p:nvCxnSpPr>
        <p:spPr>
          <a:xfrm>
            <a:off x="4149787" y="2057486"/>
            <a:ext cx="1720753" cy="811759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2"/>
          <a:stretch/>
        </p:blipFill>
        <p:spPr>
          <a:xfrm>
            <a:off x="4571455" y="1431009"/>
            <a:ext cx="419497" cy="37302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4448944" y="1772816"/>
            <a:ext cx="72167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Adobe Caslon Pro" pitchFamily="18" charset="0"/>
              </a:rPr>
              <a:t>Cepd</a:t>
            </a:r>
            <a:endParaRPr lang="fr-FR" dirty="0">
              <a:latin typeface="Adobe Caslon Pro" pitchFamily="18" charset="0"/>
            </a:endParaRPr>
          </a:p>
        </p:txBody>
      </p:sp>
      <p:grpSp>
        <p:nvGrpSpPr>
          <p:cNvPr id="91" name="Groupe 90"/>
          <p:cNvGrpSpPr/>
          <p:nvPr/>
        </p:nvGrpSpPr>
        <p:grpSpPr>
          <a:xfrm>
            <a:off x="5457056" y="2869245"/>
            <a:ext cx="826967" cy="990513"/>
            <a:chOff x="5558693" y="2869245"/>
            <a:chExt cx="826967" cy="990513"/>
          </a:xfrm>
        </p:grpSpPr>
        <p:grpSp>
          <p:nvGrpSpPr>
            <p:cNvPr id="6" name="Groupe 5"/>
            <p:cNvGrpSpPr/>
            <p:nvPr/>
          </p:nvGrpSpPr>
          <p:grpSpPr>
            <a:xfrm>
              <a:off x="5745027" y="2869245"/>
              <a:ext cx="454299" cy="463092"/>
              <a:chOff x="7463153" y="2696498"/>
              <a:chExt cx="565938" cy="622971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3153" y="2696498"/>
                <a:ext cx="565938" cy="622971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5182" y="2852936"/>
                <a:ext cx="261881" cy="252000"/>
              </a:xfrm>
              <a:prstGeom prst="rect">
                <a:avLst/>
              </a:prstGeom>
            </p:spPr>
          </p:pic>
        </p:grpSp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693" y="3332337"/>
              <a:ext cx="826967" cy="527421"/>
            </a:xfrm>
            <a:prstGeom prst="rect">
              <a:avLst/>
            </a:prstGeom>
          </p:spPr>
        </p:pic>
      </p:grpSp>
      <p:grpSp>
        <p:nvGrpSpPr>
          <p:cNvPr id="94" name="Groupe 93"/>
          <p:cNvGrpSpPr/>
          <p:nvPr/>
        </p:nvGrpSpPr>
        <p:grpSpPr>
          <a:xfrm>
            <a:off x="2692276" y="2869245"/>
            <a:ext cx="1036588" cy="1036205"/>
            <a:chOff x="2692276" y="2869245"/>
            <a:chExt cx="1036588" cy="1036205"/>
          </a:xfrm>
        </p:grpSpPr>
        <p:grpSp>
          <p:nvGrpSpPr>
            <p:cNvPr id="11" name="Groupe 10"/>
            <p:cNvGrpSpPr/>
            <p:nvPr/>
          </p:nvGrpSpPr>
          <p:grpSpPr>
            <a:xfrm>
              <a:off x="2983421" y="2869245"/>
              <a:ext cx="454299" cy="463092"/>
              <a:chOff x="3008784" y="2636912"/>
              <a:chExt cx="454299" cy="463092"/>
            </a:xfrm>
          </p:grpSpPr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8784" y="2636912"/>
                <a:ext cx="454299" cy="463092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2333" y="2737744"/>
                <a:ext cx="187200" cy="187200"/>
              </a:xfrm>
              <a:prstGeom prst="rect">
                <a:avLst/>
              </a:prstGeom>
            </p:spPr>
          </p:pic>
        </p:grpSp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276" y="3356991"/>
              <a:ext cx="1036588" cy="548459"/>
            </a:xfrm>
            <a:prstGeom prst="rect">
              <a:avLst/>
            </a:prstGeom>
          </p:spPr>
        </p:pic>
      </p:grpSp>
      <p:grpSp>
        <p:nvGrpSpPr>
          <p:cNvPr id="93" name="Groupe 92"/>
          <p:cNvGrpSpPr/>
          <p:nvPr/>
        </p:nvGrpSpPr>
        <p:grpSpPr>
          <a:xfrm>
            <a:off x="3886206" y="2869245"/>
            <a:ext cx="549413" cy="879685"/>
            <a:chOff x="3886206" y="2869245"/>
            <a:chExt cx="549413" cy="879685"/>
          </a:xfrm>
        </p:grpSpPr>
        <p:grpSp>
          <p:nvGrpSpPr>
            <p:cNvPr id="2" name="Groupe 1"/>
            <p:cNvGrpSpPr/>
            <p:nvPr/>
          </p:nvGrpSpPr>
          <p:grpSpPr>
            <a:xfrm>
              <a:off x="3933763" y="2869245"/>
              <a:ext cx="454299" cy="463092"/>
              <a:chOff x="7463153" y="1124744"/>
              <a:chExt cx="565938" cy="622971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3153" y="1124744"/>
                <a:ext cx="565938" cy="622971"/>
              </a:xfrm>
              <a:prstGeom prst="rect">
                <a:avLst/>
              </a:prstGeom>
            </p:spPr>
          </p:pic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5182" y="1268760"/>
                <a:ext cx="261881" cy="252000"/>
              </a:xfrm>
              <a:prstGeom prst="rect">
                <a:avLst/>
              </a:prstGeom>
            </p:spPr>
          </p:pic>
        </p:grpSp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6" y="3356992"/>
              <a:ext cx="549413" cy="391938"/>
            </a:xfrm>
            <a:prstGeom prst="rect">
              <a:avLst/>
            </a:prstGeom>
          </p:spPr>
        </p:pic>
      </p:grpSp>
      <p:grpSp>
        <p:nvGrpSpPr>
          <p:cNvPr id="92" name="Groupe 91"/>
          <p:cNvGrpSpPr/>
          <p:nvPr/>
        </p:nvGrpSpPr>
        <p:grpSpPr>
          <a:xfrm>
            <a:off x="4761855" y="2852936"/>
            <a:ext cx="454299" cy="950219"/>
            <a:chOff x="4761855" y="2852936"/>
            <a:chExt cx="454299" cy="950219"/>
          </a:xfrm>
        </p:grpSpPr>
        <p:grpSp>
          <p:nvGrpSpPr>
            <p:cNvPr id="47" name="Groupe 46"/>
            <p:cNvGrpSpPr/>
            <p:nvPr/>
          </p:nvGrpSpPr>
          <p:grpSpPr>
            <a:xfrm>
              <a:off x="4761855" y="2852936"/>
              <a:ext cx="454299" cy="463092"/>
              <a:chOff x="4736976" y="2852936"/>
              <a:chExt cx="454299" cy="463092"/>
            </a:xfrm>
          </p:grpSpPr>
          <p:pic>
            <p:nvPicPr>
              <p:cNvPr id="58" name="Image 5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6976" y="2852936"/>
                <a:ext cx="454299" cy="463092"/>
              </a:xfrm>
              <a:prstGeom prst="rect">
                <a:avLst/>
              </a:prstGeom>
            </p:spPr>
          </p:pic>
          <p:pic>
            <p:nvPicPr>
              <p:cNvPr id="46" name="Image 4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992" y="2953768"/>
                <a:ext cx="190870" cy="187200"/>
              </a:xfrm>
              <a:prstGeom prst="rect">
                <a:avLst/>
              </a:prstGeom>
            </p:spPr>
          </p:pic>
        </p:grpSp>
        <p:pic>
          <p:nvPicPr>
            <p:cNvPr id="48" name="Image 4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206"/>
            <a:stretch/>
          </p:blipFill>
          <p:spPr>
            <a:xfrm>
              <a:off x="4777501" y="3377679"/>
              <a:ext cx="423006" cy="425476"/>
            </a:xfrm>
            <a:prstGeom prst="rect">
              <a:avLst/>
            </a:prstGeom>
          </p:spPr>
        </p:pic>
      </p:grpSp>
      <p:cxnSp>
        <p:nvCxnSpPr>
          <p:cNvPr id="89" name="Connecteur droit avec flèche 88"/>
          <p:cNvCxnSpPr>
            <a:stCxn id="8" idx="2"/>
            <a:endCxn id="87" idx="0"/>
          </p:cNvCxnSpPr>
          <p:nvPr/>
        </p:nvCxnSpPr>
        <p:spPr>
          <a:xfrm flipH="1">
            <a:off x="2299830" y="2057486"/>
            <a:ext cx="1849957" cy="8364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e 94"/>
          <p:cNvGrpSpPr/>
          <p:nvPr/>
        </p:nvGrpSpPr>
        <p:grpSpPr>
          <a:xfrm>
            <a:off x="2072680" y="2893900"/>
            <a:ext cx="454299" cy="907423"/>
            <a:chOff x="2216696" y="2893900"/>
            <a:chExt cx="454299" cy="907423"/>
          </a:xfrm>
        </p:grpSpPr>
        <p:grpSp>
          <p:nvGrpSpPr>
            <p:cNvPr id="53" name="Groupe 52"/>
            <p:cNvGrpSpPr/>
            <p:nvPr/>
          </p:nvGrpSpPr>
          <p:grpSpPr>
            <a:xfrm>
              <a:off x="2216696" y="2893900"/>
              <a:ext cx="454299" cy="463092"/>
              <a:chOff x="2216696" y="2893900"/>
              <a:chExt cx="454299" cy="463092"/>
            </a:xfrm>
          </p:grpSpPr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6696" y="2893900"/>
                <a:ext cx="454299" cy="463092"/>
              </a:xfrm>
              <a:prstGeom prst="rect">
                <a:avLst/>
              </a:prstGeom>
            </p:spPr>
          </p:pic>
          <p:pic>
            <p:nvPicPr>
              <p:cNvPr id="51" name="Image 5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6575" y="2990882"/>
                <a:ext cx="194541" cy="187200"/>
              </a:xfrm>
              <a:prstGeom prst="rect">
                <a:avLst/>
              </a:prstGeom>
            </p:spPr>
          </p:pic>
        </p:grpSp>
        <p:pic>
          <p:nvPicPr>
            <p:cNvPr id="90" name="Image 8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" t="11962" r="91250" b="13818"/>
            <a:stretch/>
          </p:blipFill>
          <p:spPr>
            <a:xfrm>
              <a:off x="2277158" y="3429000"/>
              <a:ext cx="333375" cy="372323"/>
            </a:xfrm>
            <a:prstGeom prst="rect">
              <a:avLst/>
            </a:prstGeom>
          </p:spPr>
        </p:pic>
      </p:grpSp>
      <p:sp>
        <p:nvSpPr>
          <p:cNvPr id="96" name="ZoneTexte 95"/>
          <p:cNvSpPr txBox="1"/>
          <p:nvPr/>
        </p:nvSpPr>
        <p:spPr>
          <a:xfrm>
            <a:off x="5200507" y="2216143"/>
            <a:ext cx="1001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coopérations</a:t>
            </a:r>
            <a:endParaRPr lang="fr-FR" sz="1200" dirty="0"/>
          </a:p>
        </p:txBody>
      </p:sp>
      <p:cxnSp>
        <p:nvCxnSpPr>
          <p:cNvPr id="97" name="Connecteur droit avec flèche 96"/>
          <p:cNvCxnSpPr>
            <a:endCxn id="96" idx="1"/>
          </p:cNvCxnSpPr>
          <p:nvPr/>
        </p:nvCxnSpPr>
        <p:spPr>
          <a:xfrm>
            <a:off x="3116970" y="2354642"/>
            <a:ext cx="2083537" cy="1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83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/>
          <p:cNvSpPr/>
          <p:nvPr/>
        </p:nvSpPr>
        <p:spPr>
          <a:xfrm rot="524044">
            <a:off x="6625736" y="3556470"/>
            <a:ext cx="1006943" cy="631653"/>
          </a:xfrm>
          <a:prstGeom prst="ellipse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3646" tIns="11823" rIns="23646" bIns="11823" spcCol="0"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82" y="3673203"/>
            <a:ext cx="490754" cy="334537"/>
          </a:xfrm>
          <a:prstGeom prst="rect">
            <a:avLst/>
          </a:prstGeom>
        </p:spPr>
      </p:pic>
      <p:pic>
        <p:nvPicPr>
          <p:cNvPr id="27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3270" y="3484041"/>
            <a:ext cx="437175" cy="37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Flèche courbée vers la gauche 211"/>
          <p:cNvSpPr>
            <a:spLocks noChangeArrowheads="1"/>
          </p:cNvSpPr>
          <p:nvPr/>
        </p:nvSpPr>
        <p:spPr bwMode="auto">
          <a:xfrm rot="10800000">
            <a:off x="6624029" y="3774375"/>
            <a:ext cx="340278" cy="846768"/>
          </a:xfrm>
          <a:prstGeom prst="curvedLeftArrow">
            <a:avLst>
              <a:gd name="adj1" fmla="val 21393"/>
              <a:gd name="adj2" fmla="val 44771"/>
              <a:gd name="adj3" fmla="val 33787"/>
            </a:avLst>
          </a:prstGeom>
          <a:solidFill>
            <a:schemeClr val="bg1"/>
          </a:solidFill>
          <a:ln w="12700" algn="ctr">
            <a:solidFill>
              <a:srgbClr val="FFC000"/>
            </a:solidFill>
            <a:round/>
            <a:headEnd/>
            <a:tailEnd/>
          </a:ln>
        </p:spPr>
        <p:txBody>
          <a:bodyPr lIns="23636" tIns="11818" rIns="23636" bIns="11818"/>
          <a:lstStyle/>
          <a:p>
            <a:pPr defTabSz="116128">
              <a:lnSpc>
                <a:spcPct val="87000"/>
              </a:lnSpc>
              <a:buClr>
                <a:srgbClr val="000000"/>
              </a:buClr>
              <a:buSzPct val="100000"/>
            </a:pPr>
            <a:endParaRPr lang="en-US"/>
          </a:p>
        </p:txBody>
      </p:sp>
      <p:sp>
        <p:nvSpPr>
          <p:cNvPr id="29" name="Cylindre 28"/>
          <p:cNvSpPr/>
          <p:nvPr/>
        </p:nvSpPr>
        <p:spPr>
          <a:xfrm>
            <a:off x="6300233" y="5457247"/>
            <a:ext cx="303484" cy="282165"/>
          </a:xfrm>
          <a:prstGeom prst="can">
            <a:avLst/>
          </a:prstGeom>
          <a:solidFill>
            <a:schemeClr val="bg1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3646" tIns="11823" rIns="23646" bIns="11823" spcCol="0" rtlCol="0" anchor="ctr"/>
          <a:lstStyle/>
          <a:p>
            <a:pPr algn="ctr"/>
            <a:endParaRPr lang="fr-FR"/>
          </a:p>
        </p:txBody>
      </p:sp>
      <p:sp>
        <p:nvSpPr>
          <p:cNvPr id="30" name="Cylindre 29"/>
          <p:cNvSpPr/>
          <p:nvPr/>
        </p:nvSpPr>
        <p:spPr>
          <a:xfrm>
            <a:off x="7471583" y="5457247"/>
            <a:ext cx="303484" cy="282165"/>
          </a:xfrm>
          <a:prstGeom prst="can">
            <a:avLst/>
          </a:prstGeom>
          <a:solidFill>
            <a:schemeClr val="bg1"/>
          </a:solidFill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23646" tIns="11823" rIns="23646" bIns="11823" spcCol="0" rtlCol="0" anchor="ctr"/>
          <a:lstStyle/>
          <a:p>
            <a:pPr algn="ctr"/>
            <a:endParaRPr lang="fr-FR"/>
          </a:p>
        </p:txBody>
      </p:sp>
      <p:sp>
        <p:nvSpPr>
          <p:cNvPr id="31" name="Cylindre 30"/>
          <p:cNvSpPr/>
          <p:nvPr/>
        </p:nvSpPr>
        <p:spPr>
          <a:xfrm>
            <a:off x="6885908" y="5457247"/>
            <a:ext cx="303484" cy="282165"/>
          </a:xfrm>
          <a:prstGeom prst="can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3646" tIns="11823" rIns="23646" bIns="11823" spcCol="0" rtlCol="0" anchor="ctr"/>
          <a:lstStyle/>
          <a:p>
            <a:pPr algn="ctr"/>
            <a:endParaRPr lang="fr-FR"/>
          </a:p>
        </p:txBody>
      </p:sp>
      <p:cxnSp>
        <p:nvCxnSpPr>
          <p:cNvPr id="32" name="Connecteur en arc 31"/>
          <p:cNvCxnSpPr>
            <a:endCxn id="29" idx="1"/>
          </p:cNvCxnSpPr>
          <p:nvPr/>
        </p:nvCxnSpPr>
        <p:spPr>
          <a:xfrm rot="5400000">
            <a:off x="6310732" y="4866388"/>
            <a:ext cx="732103" cy="449615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rc 32"/>
          <p:cNvCxnSpPr>
            <a:stCxn id="37" idx="2"/>
            <a:endCxn id="31" idx="1"/>
          </p:cNvCxnSpPr>
          <p:nvPr/>
        </p:nvCxnSpPr>
        <p:spPr>
          <a:xfrm rot="16200000" flipH="1">
            <a:off x="6710007" y="5129604"/>
            <a:ext cx="654060" cy="1226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en arc 33"/>
          <p:cNvCxnSpPr>
            <a:endCxn id="30" idx="1"/>
          </p:cNvCxnSpPr>
          <p:nvPr/>
        </p:nvCxnSpPr>
        <p:spPr>
          <a:xfrm rot="16200000" flipH="1">
            <a:off x="7025836" y="4859757"/>
            <a:ext cx="732101" cy="462878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488720" y="5475652"/>
            <a:ext cx="785135" cy="193154"/>
          </a:xfrm>
          <a:prstGeom prst="rect">
            <a:avLst/>
          </a:prstGeom>
          <a:noFill/>
        </p:spPr>
        <p:txBody>
          <a:bodyPr wrap="none" lIns="23646" tIns="11823" rIns="23646" bIns="11823" rtlCol="0">
            <a:spAutoFit/>
          </a:bodyPr>
          <a:lstStyle/>
          <a:p>
            <a:r>
              <a:rPr lang="fr-FR" sz="1100" dirty="0" smtClean="0"/>
              <a:t>Bases métier</a:t>
            </a:r>
            <a:endParaRPr lang="fr-FR" sz="1100" dirty="0"/>
          </a:p>
        </p:txBody>
      </p:sp>
      <p:sp>
        <p:nvSpPr>
          <p:cNvPr id="36" name="ZoneTexte 35"/>
          <p:cNvSpPr txBox="1"/>
          <p:nvPr/>
        </p:nvSpPr>
        <p:spPr>
          <a:xfrm>
            <a:off x="5688302" y="4908797"/>
            <a:ext cx="632850" cy="362431"/>
          </a:xfrm>
          <a:prstGeom prst="rect">
            <a:avLst/>
          </a:prstGeom>
          <a:noFill/>
        </p:spPr>
        <p:txBody>
          <a:bodyPr wrap="none" lIns="23646" tIns="11823" rIns="23646" bIns="11823" rtlCol="0">
            <a:spAutoFit/>
          </a:bodyPr>
          <a:lstStyle/>
          <a:p>
            <a:r>
              <a:rPr lang="fr-FR" sz="1100" dirty="0" smtClean="0"/>
              <a:t>Données</a:t>
            </a:r>
          </a:p>
          <a:p>
            <a:r>
              <a:rPr lang="fr-FR" sz="1100" dirty="0" smtClean="0"/>
              <a:t>Collectées</a:t>
            </a:r>
          </a:p>
        </p:txBody>
      </p:sp>
      <p:pic>
        <p:nvPicPr>
          <p:cNvPr id="37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6089" y="4387223"/>
            <a:ext cx="480670" cy="41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e 180"/>
          <p:cNvGrpSpPr>
            <a:grpSpLocks/>
          </p:cNvGrpSpPr>
          <p:nvPr/>
        </p:nvGrpSpPr>
        <p:grpSpPr bwMode="auto">
          <a:xfrm>
            <a:off x="6851889" y="4941176"/>
            <a:ext cx="379355" cy="303472"/>
            <a:chOff x="25284183" y="9472529"/>
            <a:chExt cx="1090545" cy="876231"/>
          </a:xfrm>
        </p:grpSpPr>
        <p:pic>
          <p:nvPicPr>
            <p:cNvPr id="57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284183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355621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27059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98497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569935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641373" y="9472529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9" name="Groupe 180"/>
          <p:cNvGrpSpPr>
            <a:grpSpLocks/>
          </p:cNvGrpSpPr>
          <p:nvPr/>
        </p:nvGrpSpPr>
        <p:grpSpPr bwMode="auto">
          <a:xfrm>
            <a:off x="6373845" y="4941170"/>
            <a:ext cx="379355" cy="303484"/>
            <a:chOff x="25284183" y="9472529"/>
            <a:chExt cx="1090545" cy="876231"/>
          </a:xfrm>
        </p:grpSpPr>
        <p:pic>
          <p:nvPicPr>
            <p:cNvPr id="51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284183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355621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427059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498497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569935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641373" y="9472529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0" name="Groupe 180"/>
          <p:cNvGrpSpPr>
            <a:grpSpLocks/>
          </p:cNvGrpSpPr>
          <p:nvPr/>
        </p:nvGrpSpPr>
        <p:grpSpPr bwMode="auto">
          <a:xfrm>
            <a:off x="7309956" y="4941168"/>
            <a:ext cx="379348" cy="303488"/>
            <a:chOff x="25284183" y="9472518"/>
            <a:chExt cx="1090524" cy="876242"/>
          </a:xfrm>
        </p:grpSpPr>
        <p:pic>
          <p:nvPicPr>
            <p:cNvPr id="45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284183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355621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427059" y="9615405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498497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569935" y="9596430"/>
              <a:ext cx="733355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4" descr="C:\Documents and Settings\pdevlieger\Local Settings\Temporary Internet Files\Content.IE5\T1626VF2\MCj04325990000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641351" y="9472518"/>
              <a:ext cx="733356" cy="733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2" name="ZoneTexte 41"/>
          <p:cNvSpPr txBox="1"/>
          <p:nvPr/>
        </p:nvSpPr>
        <p:spPr>
          <a:xfrm>
            <a:off x="5593343" y="4218697"/>
            <a:ext cx="943833" cy="362431"/>
          </a:xfrm>
          <a:prstGeom prst="rect">
            <a:avLst/>
          </a:prstGeom>
          <a:noFill/>
        </p:spPr>
        <p:txBody>
          <a:bodyPr wrap="none" lIns="23646" tIns="11823" rIns="23646" bIns="11823" rtlCol="0">
            <a:spAutoFit/>
          </a:bodyPr>
          <a:lstStyle/>
          <a:p>
            <a:r>
              <a:rPr lang="fr-FR" sz="1100" dirty="0" smtClean="0"/>
              <a:t>Données</a:t>
            </a:r>
          </a:p>
          <a:p>
            <a:r>
              <a:rPr lang="fr-FR" sz="1100" dirty="0" smtClean="0"/>
              <a:t>Communiquées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6483368" y="5805264"/>
            <a:ext cx="1195760" cy="208543"/>
          </a:xfrm>
          <a:prstGeom prst="rect">
            <a:avLst/>
          </a:prstGeom>
          <a:noFill/>
        </p:spPr>
        <p:txBody>
          <a:bodyPr wrap="none" lIns="23646" tIns="11823" rIns="23646" bIns="11823" rtlCol="0">
            <a:spAutoFit/>
          </a:bodyPr>
          <a:lstStyle/>
          <a:p>
            <a:r>
              <a:rPr lang="fr-FR" sz="1200" b="1" dirty="0" smtClean="0"/>
              <a:t>Système connect</a:t>
            </a:r>
            <a:r>
              <a:rPr lang="fr-FR" sz="1200" b="1" dirty="0"/>
              <a:t>é</a:t>
            </a:r>
          </a:p>
        </p:txBody>
      </p:sp>
      <p:grpSp>
        <p:nvGrpSpPr>
          <p:cNvPr id="23" name="Groupe 22"/>
          <p:cNvGrpSpPr/>
          <p:nvPr/>
        </p:nvGrpSpPr>
        <p:grpSpPr>
          <a:xfrm>
            <a:off x="1786729" y="2348386"/>
            <a:ext cx="3239608" cy="3108861"/>
            <a:chOff x="1786729" y="2348386"/>
            <a:chExt cx="3239608" cy="3108861"/>
          </a:xfrm>
        </p:grpSpPr>
        <p:sp>
          <p:nvSpPr>
            <p:cNvPr id="5" name="Ellipse 4"/>
            <p:cNvSpPr/>
            <p:nvPr/>
          </p:nvSpPr>
          <p:spPr>
            <a:xfrm rot="524044">
              <a:off x="3718768" y="3455297"/>
              <a:ext cx="1006943" cy="631653"/>
            </a:xfrm>
            <a:prstGeom prst="ellips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pic>
          <p:nvPicPr>
            <p:cNvPr id="7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2498" y="3392894"/>
              <a:ext cx="708766" cy="613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Flèche courbée vers la gauche 211"/>
            <p:cNvSpPr>
              <a:spLocks noChangeArrowheads="1"/>
            </p:cNvSpPr>
            <p:nvPr/>
          </p:nvSpPr>
          <p:spPr bwMode="auto">
            <a:xfrm rot="10800000">
              <a:off x="3718768" y="3789524"/>
              <a:ext cx="338573" cy="1330154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solidFill>
              <a:schemeClr val="bg1"/>
            </a:solidFill>
            <a:ln w="12700" algn="ctr">
              <a:solidFill>
                <a:srgbClr val="FFC000"/>
              </a:solidFill>
              <a:round/>
              <a:headEnd/>
              <a:tailEnd/>
            </a:ln>
          </p:spPr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10" name="Groupe 180"/>
            <p:cNvGrpSpPr>
              <a:grpSpLocks/>
            </p:cNvGrpSpPr>
            <p:nvPr/>
          </p:nvGrpSpPr>
          <p:grpSpPr bwMode="auto">
            <a:xfrm>
              <a:off x="3483772" y="4242473"/>
              <a:ext cx="455225" cy="404645"/>
              <a:chOff x="25284183" y="9472529"/>
              <a:chExt cx="1090545" cy="876231"/>
            </a:xfrm>
          </p:grpSpPr>
          <p:pic>
            <p:nvPicPr>
              <p:cNvPr id="7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" name="Flèche courbée vers la gauche 211"/>
            <p:cNvSpPr>
              <a:spLocks noChangeArrowheads="1"/>
            </p:cNvSpPr>
            <p:nvPr/>
          </p:nvSpPr>
          <p:spPr bwMode="auto">
            <a:xfrm rot="11536142">
              <a:off x="3270049" y="3684611"/>
              <a:ext cx="400235" cy="1443612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13" name="Groupe 180"/>
            <p:cNvGrpSpPr>
              <a:grpSpLocks/>
            </p:cNvGrpSpPr>
            <p:nvPr/>
          </p:nvGrpSpPr>
          <p:grpSpPr bwMode="auto">
            <a:xfrm>
              <a:off x="3048416" y="4242473"/>
              <a:ext cx="455225" cy="404645"/>
              <a:chOff x="25284183" y="9472529"/>
              <a:chExt cx="1090545" cy="876231"/>
            </a:xfrm>
          </p:grpSpPr>
          <p:pic>
            <p:nvPicPr>
              <p:cNvPr id="69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0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" name="Flèche courbée vers la gauche 211"/>
            <p:cNvSpPr>
              <a:spLocks noChangeArrowheads="1"/>
            </p:cNvSpPr>
            <p:nvPr/>
          </p:nvSpPr>
          <p:spPr bwMode="auto">
            <a:xfrm rot="10800000" flipH="1">
              <a:off x="4476951" y="3699571"/>
              <a:ext cx="379107" cy="1390044"/>
            </a:xfrm>
            <a:prstGeom prst="curvedLeftArrow">
              <a:avLst>
                <a:gd name="adj1" fmla="val 21393"/>
                <a:gd name="adj2" fmla="val 44771"/>
                <a:gd name="adj3" fmla="val 33787"/>
              </a:avLst>
            </a:prstGeom>
            <a:ln w="12700"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3636" tIns="11818" rIns="23636" bIns="11818"/>
            <a:lstStyle/>
            <a:p>
              <a:pPr defTabSz="116128">
                <a:lnSpc>
                  <a:spcPct val="87000"/>
                </a:lnSpc>
                <a:buClr>
                  <a:srgbClr val="000000"/>
                </a:buClr>
                <a:buSzPct val="100000"/>
              </a:pPr>
              <a:endParaRPr lang="en-US"/>
            </a:p>
          </p:txBody>
        </p:sp>
        <p:grpSp>
          <p:nvGrpSpPr>
            <p:cNvPr id="16" name="Groupe 180"/>
            <p:cNvGrpSpPr>
              <a:grpSpLocks/>
            </p:cNvGrpSpPr>
            <p:nvPr/>
          </p:nvGrpSpPr>
          <p:grpSpPr bwMode="auto">
            <a:xfrm>
              <a:off x="4571112" y="4242473"/>
              <a:ext cx="455225" cy="404645"/>
              <a:chOff x="25284183" y="9472529"/>
              <a:chExt cx="1090545" cy="876231"/>
            </a:xfrm>
          </p:grpSpPr>
          <p:pic>
            <p:nvPicPr>
              <p:cNvPr id="63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284183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355621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27059" y="9615405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6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498497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569935" y="9596430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Picture 4" descr="C:\Documents and Settings\pdevlieger\Local Settings\Temporary Internet Files\Content.IE5\T1626VF2\MCj0432599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641373" y="9472529"/>
                <a:ext cx="733355" cy="733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" name="Cylindre 16"/>
            <p:cNvSpPr/>
            <p:nvPr/>
          </p:nvSpPr>
          <p:spPr>
            <a:xfrm>
              <a:off x="3393265" y="5013176"/>
              <a:ext cx="303484" cy="444071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sp>
          <p:nvSpPr>
            <p:cNvPr id="18" name="Cylindre 17"/>
            <p:cNvSpPr/>
            <p:nvPr/>
          </p:nvSpPr>
          <p:spPr>
            <a:xfrm>
              <a:off x="4458090" y="5013176"/>
              <a:ext cx="303484" cy="444071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sp>
          <p:nvSpPr>
            <p:cNvPr id="19" name="Cylindre 18"/>
            <p:cNvSpPr/>
            <p:nvPr/>
          </p:nvSpPr>
          <p:spPr>
            <a:xfrm>
              <a:off x="4002515" y="5013176"/>
              <a:ext cx="303484" cy="444071"/>
            </a:xfrm>
            <a:prstGeom prst="can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3646" tIns="11823" rIns="23646" bIns="11823" spcCol="0" rtlCol="0" anchor="ctr"/>
            <a:lstStyle/>
            <a:p>
              <a:pPr algn="ctr"/>
              <a:endParaRPr lang="fr-FR"/>
            </a:p>
          </p:txBody>
        </p:sp>
        <p:pic>
          <p:nvPicPr>
            <p:cNvPr id="81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6202" y="3463718"/>
              <a:ext cx="708766" cy="613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ZoneTexte 81"/>
            <p:cNvSpPr txBox="1"/>
            <p:nvPr/>
          </p:nvSpPr>
          <p:spPr>
            <a:xfrm>
              <a:off x="1786729" y="5068170"/>
              <a:ext cx="1471220" cy="362431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dirty="0" smtClean="0"/>
                <a:t>Clients :</a:t>
              </a:r>
              <a:endParaRPr lang="fr-FR" sz="1100" dirty="0"/>
            </a:p>
            <a:p>
              <a:r>
                <a:rPr lang="fr-FR" sz="1100" dirty="0" smtClean="0"/>
                <a:t>Fournisseurs de données</a:t>
              </a: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2605877" y="3573016"/>
              <a:ext cx="961466" cy="362431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dirty="0" smtClean="0"/>
                <a:t>Système central</a:t>
              </a:r>
            </a:p>
            <a:p>
              <a:r>
                <a:rPr lang="fr-FR" sz="1100" dirty="0" smtClean="0"/>
                <a:t>de collecte</a:t>
              </a:r>
            </a:p>
          </p:txBody>
        </p:sp>
        <p:pic>
          <p:nvPicPr>
            <p:cNvPr id="90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 r="5794"/>
            <a:stretch>
              <a:fillRect/>
            </a:stretch>
          </p:blipFill>
          <p:spPr bwMode="auto">
            <a:xfrm>
              <a:off x="3703931" y="2348882"/>
              <a:ext cx="470131" cy="432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5" descr="C:\Documents and Settings\pdevlieger\Local Settings\Temporary Internet Files\Content.IE5\EI0YXTSK\MCj04339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 r="5794"/>
            <a:stretch>
              <a:fillRect/>
            </a:stretch>
          </p:blipFill>
          <p:spPr bwMode="auto">
            <a:xfrm>
              <a:off x="4223024" y="2348386"/>
              <a:ext cx="470131" cy="432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" name="ZoneTexte 94"/>
            <p:cNvSpPr txBox="1"/>
            <p:nvPr/>
          </p:nvSpPr>
          <p:spPr>
            <a:xfrm>
              <a:off x="2407877" y="2634521"/>
              <a:ext cx="1460000" cy="362431"/>
            </a:xfrm>
            <a:prstGeom prst="rect">
              <a:avLst/>
            </a:prstGeom>
            <a:noFill/>
          </p:spPr>
          <p:txBody>
            <a:bodyPr wrap="none" lIns="23646" tIns="11823" rIns="23646" bIns="11823" rtlCol="0">
              <a:spAutoFit/>
            </a:bodyPr>
            <a:lstStyle/>
            <a:p>
              <a:r>
                <a:rPr lang="fr-FR" sz="1100" dirty="0" smtClean="0"/>
                <a:t>Clients :</a:t>
              </a:r>
            </a:p>
            <a:p>
              <a:r>
                <a:rPr lang="fr-FR" sz="1100" dirty="0" smtClean="0"/>
                <a:t>Exploitation de données </a:t>
              </a:r>
            </a:p>
          </p:txBody>
        </p:sp>
        <p:sp>
          <p:nvSpPr>
            <p:cNvPr id="101" name="Croix 100"/>
            <p:cNvSpPr/>
            <p:nvPr/>
          </p:nvSpPr>
          <p:spPr bwMode="auto">
            <a:xfrm>
              <a:off x="4491531" y="5141258"/>
              <a:ext cx="236601" cy="25993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Croix 101"/>
            <p:cNvSpPr/>
            <p:nvPr/>
          </p:nvSpPr>
          <p:spPr bwMode="auto">
            <a:xfrm>
              <a:off x="4035956" y="5141258"/>
              <a:ext cx="236601" cy="25993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Croix 102"/>
            <p:cNvSpPr/>
            <p:nvPr/>
          </p:nvSpPr>
          <p:spPr bwMode="auto">
            <a:xfrm>
              <a:off x="3426706" y="5141258"/>
              <a:ext cx="236601" cy="25993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Connecteur en arc 11"/>
            <p:cNvCxnSpPr>
              <a:stCxn id="7" idx="0"/>
              <a:endCxn id="92" idx="2"/>
            </p:cNvCxnSpPr>
            <p:nvPr/>
          </p:nvCxnSpPr>
          <p:spPr>
            <a:xfrm rot="5400000" flipH="1" flipV="1">
              <a:off x="4026254" y="2961059"/>
              <a:ext cx="612462" cy="251209"/>
            </a:xfrm>
            <a:prstGeom prst="curvedConnector3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en arc 84"/>
            <p:cNvCxnSpPr>
              <a:stCxn id="7" idx="0"/>
              <a:endCxn id="7" idx="1"/>
            </p:cNvCxnSpPr>
            <p:nvPr/>
          </p:nvCxnSpPr>
          <p:spPr>
            <a:xfrm rot="16200000" flipH="1" flipV="1">
              <a:off x="3876351" y="3369040"/>
              <a:ext cx="306677" cy="354383"/>
            </a:xfrm>
            <a:prstGeom prst="curvedConnector4">
              <a:avLst>
                <a:gd name="adj1" fmla="val -74541"/>
                <a:gd name="adj2" fmla="val 164506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en arc 85"/>
            <p:cNvCxnSpPr>
              <a:stCxn id="7" idx="0"/>
              <a:endCxn id="90" idx="2"/>
            </p:cNvCxnSpPr>
            <p:nvPr/>
          </p:nvCxnSpPr>
          <p:spPr>
            <a:xfrm rot="16200000" flipV="1">
              <a:off x="3766956" y="2952969"/>
              <a:ext cx="611966" cy="267884"/>
            </a:xfrm>
            <a:prstGeom prst="curvedConnector3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653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876450429"/>
              </p:ext>
            </p:extLst>
          </p:nvPr>
        </p:nvGraphicFramePr>
        <p:xfrm>
          <a:off x="2792760" y="620688"/>
          <a:ext cx="3312368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e 14"/>
          <p:cNvGrpSpPr/>
          <p:nvPr/>
        </p:nvGrpSpPr>
        <p:grpSpPr>
          <a:xfrm>
            <a:off x="5817096" y="1596735"/>
            <a:ext cx="2773145" cy="3664528"/>
            <a:chOff x="5817096" y="1596735"/>
            <a:chExt cx="2773145" cy="3664528"/>
          </a:xfrm>
        </p:grpSpPr>
        <p:grpSp>
          <p:nvGrpSpPr>
            <p:cNvPr id="6" name="Groupe 5"/>
            <p:cNvGrpSpPr/>
            <p:nvPr/>
          </p:nvGrpSpPr>
          <p:grpSpPr>
            <a:xfrm>
              <a:off x="5817096" y="1596735"/>
              <a:ext cx="2253734" cy="3664528"/>
              <a:chOff x="6490428" y="1596735"/>
              <a:chExt cx="2253734" cy="3664528"/>
            </a:xfrm>
          </p:grpSpPr>
          <p:sp>
            <p:nvSpPr>
              <p:cNvPr id="7" name="Flèche en arc 6"/>
              <p:cNvSpPr/>
              <p:nvPr/>
            </p:nvSpPr>
            <p:spPr>
              <a:xfrm>
                <a:off x="6980327" y="1596735"/>
                <a:ext cx="1763835" cy="1764104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0800000"/>
                  <a:gd name="adj5" fmla="val 12500"/>
                </a:avLst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Forme libre 7"/>
              <p:cNvSpPr/>
              <p:nvPr/>
            </p:nvSpPr>
            <p:spPr>
              <a:xfrm>
                <a:off x="7370193" y="2233630"/>
                <a:ext cx="980129" cy="489947"/>
              </a:xfrm>
              <a:custGeom>
                <a:avLst/>
                <a:gdLst>
                  <a:gd name="connsiteX0" fmla="*/ 0 w 980129"/>
                  <a:gd name="connsiteY0" fmla="*/ 0 h 489947"/>
                  <a:gd name="connsiteX1" fmla="*/ 980129 w 980129"/>
                  <a:gd name="connsiteY1" fmla="*/ 0 h 489947"/>
                  <a:gd name="connsiteX2" fmla="*/ 980129 w 980129"/>
                  <a:gd name="connsiteY2" fmla="*/ 489947 h 489947"/>
                  <a:gd name="connsiteX3" fmla="*/ 0 w 980129"/>
                  <a:gd name="connsiteY3" fmla="*/ 489947 h 489947"/>
                  <a:gd name="connsiteX4" fmla="*/ 0 w 980129"/>
                  <a:gd name="connsiteY4" fmla="*/ 0 h 48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0129" h="489947">
                    <a:moveTo>
                      <a:pt x="0" y="0"/>
                    </a:moveTo>
                    <a:lnTo>
                      <a:pt x="980129" y="0"/>
                    </a:lnTo>
                    <a:lnTo>
                      <a:pt x="980129" y="489947"/>
                    </a:lnTo>
                    <a:lnTo>
                      <a:pt x="0" y="48994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200" kern="1200" dirty="0" smtClean="0"/>
                  <a:t>Interrogation et collecte</a:t>
                </a:r>
                <a:endParaRPr lang="fr-FR" sz="1200" kern="1200" dirty="0"/>
              </a:p>
            </p:txBody>
          </p:sp>
          <p:sp>
            <p:nvSpPr>
              <p:cNvPr id="9" name="Forme 8"/>
              <p:cNvSpPr/>
              <p:nvPr/>
            </p:nvSpPr>
            <p:spPr>
              <a:xfrm>
                <a:off x="6490428" y="2610344"/>
                <a:ext cx="1763835" cy="1764104"/>
              </a:xfrm>
              <a:prstGeom prst="leftCircularArrow">
                <a:avLst>
                  <a:gd name="adj1" fmla="val 10980"/>
                  <a:gd name="adj2" fmla="val 1142322"/>
                  <a:gd name="adj3" fmla="val 6300000"/>
                  <a:gd name="adj4" fmla="val 18900000"/>
                  <a:gd name="adj5" fmla="val 12500"/>
                </a:avLst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2232385"/>
                  <a:satOff val="13449"/>
                  <a:lumOff val="1078"/>
                  <a:alphaOff val="0"/>
                </a:schemeClr>
              </a:fillRef>
              <a:effectRef idx="1">
                <a:schemeClr val="accent4">
                  <a:hueOff val="-2232385"/>
                  <a:satOff val="13449"/>
                  <a:lumOff val="107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Forme libre 9"/>
              <p:cNvSpPr/>
              <p:nvPr/>
            </p:nvSpPr>
            <p:spPr>
              <a:xfrm>
                <a:off x="6882281" y="3253102"/>
                <a:ext cx="980129" cy="489947"/>
              </a:xfrm>
              <a:custGeom>
                <a:avLst/>
                <a:gdLst>
                  <a:gd name="connsiteX0" fmla="*/ 0 w 980129"/>
                  <a:gd name="connsiteY0" fmla="*/ 0 h 489947"/>
                  <a:gd name="connsiteX1" fmla="*/ 980129 w 980129"/>
                  <a:gd name="connsiteY1" fmla="*/ 0 h 489947"/>
                  <a:gd name="connsiteX2" fmla="*/ 980129 w 980129"/>
                  <a:gd name="connsiteY2" fmla="*/ 489947 h 489947"/>
                  <a:gd name="connsiteX3" fmla="*/ 0 w 980129"/>
                  <a:gd name="connsiteY3" fmla="*/ 489947 h 489947"/>
                  <a:gd name="connsiteX4" fmla="*/ 0 w 980129"/>
                  <a:gd name="connsiteY4" fmla="*/ 0 h 48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0129" h="489947">
                    <a:moveTo>
                      <a:pt x="0" y="0"/>
                    </a:moveTo>
                    <a:lnTo>
                      <a:pt x="980129" y="0"/>
                    </a:lnTo>
                    <a:lnTo>
                      <a:pt x="980129" y="489947"/>
                    </a:lnTo>
                    <a:lnTo>
                      <a:pt x="0" y="48994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200" kern="1200" dirty="0" smtClean="0"/>
                  <a:t>Vérification, sélection et présentation</a:t>
                </a:r>
                <a:endParaRPr lang="fr-FR" sz="1200" kern="1200" dirty="0"/>
              </a:p>
            </p:txBody>
          </p:sp>
          <p:sp>
            <p:nvSpPr>
              <p:cNvPr id="11" name="Arc plein 10"/>
              <p:cNvSpPr/>
              <p:nvPr/>
            </p:nvSpPr>
            <p:spPr>
              <a:xfrm>
                <a:off x="7105866" y="3745248"/>
                <a:ext cx="1515408" cy="1516015"/>
              </a:xfrm>
              <a:prstGeom prst="blockArc">
                <a:avLst>
                  <a:gd name="adj1" fmla="val 13500000"/>
                  <a:gd name="adj2" fmla="val 10800000"/>
                  <a:gd name="adj3" fmla="val 12740"/>
                </a:avLst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4464770"/>
                  <a:satOff val="26899"/>
                  <a:lumOff val="2156"/>
                  <a:alphaOff val="0"/>
                </a:schemeClr>
              </a:fillRef>
              <a:effectRef idx="1">
                <a:schemeClr val="accent4">
                  <a:hueOff val="-4464770"/>
                  <a:satOff val="26899"/>
                  <a:lumOff val="215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Forme libre 11"/>
              <p:cNvSpPr/>
              <p:nvPr/>
            </p:nvSpPr>
            <p:spPr>
              <a:xfrm>
                <a:off x="7372512" y="4274040"/>
                <a:ext cx="980129" cy="595120"/>
              </a:xfrm>
              <a:custGeom>
                <a:avLst/>
                <a:gdLst>
                  <a:gd name="connsiteX0" fmla="*/ 0 w 980129"/>
                  <a:gd name="connsiteY0" fmla="*/ 0 h 489947"/>
                  <a:gd name="connsiteX1" fmla="*/ 980129 w 980129"/>
                  <a:gd name="connsiteY1" fmla="*/ 0 h 489947"/>
                  <a:gd name="connsiteX2" fmla="*/ 980129 w 980129"/>
                  <a:gd name="connsiteY2" fmla="*/ 489947 h 489947"/>
                  <a:gd name="connsiteX3" fmla="*/ 0 w 980129"/>
                  <a:gd name="connsiteY3" fmla="*/ 489947 h 489947"/>
                  <a:gd name="connsiteX4" fmla="*/ 0 w 980129"/>
                  <a:gd name="connsiteY4" fmla="*/ 0 h 48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0129" h="489947">
                    <a:moveTo>
                      <a:pt x="0" y="0"/>
                    </a:moveTo>
                    <a:lnTo>
                      <a:pt x="980129" y="0"/>
                    </a:lnTo>
                    <a:lnTo>
                      <a:pt x="980129" y="489947"/>
                    </a:lnTo>
                    <a:lnTo>
                      <a:pt x="0" y="48994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200" kern="1200" dirty="0" smtClean="0"/>
                  <a:t>Connexion au système et envoi</a:t>
                </a:r>
                <a:endParaRPr lang="fr-FR" sz="1200" kern="1200" dirty="0"/>
              </a:p>
            </p:txBody>
          </p:sp>
        </p:grpSp>
        <p:sp>
          <p:nvSpPr>
            <p:cNvPr id="13" name="Flèche vers le bas 12"/>
            <p:cNvSpPr/>
            <p:nvPr/>
          </p:nvSpPr>
          <p:spPr>
            <a:xfrm>
              <a:off x="8070830" y="1749133"/>
              <a:ext cx="519411" cy="3408057"/>
            </a:xfrm>
            <a:prstGeom prst="downArrow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</a:schemeClr>
                </a:gs>
                <a:gs pos="0">
                  <a:srgbClr val="7030A0"/>
                </a:gs>
              </a:gsLst>
              <a:lin ang="5400000" scaled="0"/>
            </a:gra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orme libre 13"/>
            <p:cNvSpPr/>
            <p:nvPr/>
          </p:nvSpPr>
          <p:spPr>
            <a:xfrm rot="16200000">
              <a:off x="7855203" y="3010210"/>
              <a:ext cx="980129" cy="489947"/>
            </a:xfrm>
            <a:custGeom>
              <a:avLst/>
              <a:gdLst>
                <a:gd name="connsiteX0" fmla="*/ 0 w 980129"/>
                <a:gd name="connsiteY0" fmla="*/ 0 h 489947"/>
                <a:gd name="connsiteX1" fmla="*/ 980129 w 980129"/>
                <a:gd name="connsiteY1" fmla="*/ 0 h 489947"/>
                <a:gd name="connsiteX2" fmla="*/ 980129 w 980129"/>
                <a:gd name="connsiteY2" fmla="*/ 489947 h 489947"/>
                <a:gd name="connsiteX3" fmla="*/ 0 w 980129"/>
                <a:gd name="connsiteY3" fmla="*/ 489947 h 489947"/>
                <a:gd name="connsiteX4" fmla="*/ 0 w 980129"/>
                <a:gd name="connsiteY4" fmla="*/ 0 h 4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129" h="489947">
                  <a:moveTo>
                    <a:pt x="0" y="0"/>
                  </a:moveTo>
                  <a:lnTo>
                    <a:pt x="980129" y="0"/>
                  </a:lnTo>
                  <a:lnTo>
                    <a:pt x="980129" y="489947"/>
                  </a:lnTo>
                  <a:lnTo>
                    <a:pt x="0" y="4899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1 – 3 jours</a:t>
              </a:r>
              <a:endParaRPr lang="fr-FR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97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/>
          <p:cNvSpPr txBox="1"/>
          <p:nvPr/>
        </p:nvSpPr>
        <p:spPr>
          <a:xfrm>
            <a:off x="1190407" y="5517232"/>
            <a:ext cx="1746369" cy="844808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Logging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and </a:t>
            </a:r>
          </a:p>
          <a:p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monitoring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159568" y="3212976"/>
            <a:ext cx="2339151" cy="844808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Authorisation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and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Authentication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817096" y="2348880"/>
            <a:ext cx="1744621" cy="844808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Information </a:t>
            </a:r>
          </a:p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service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02" name="Rectangle à coins arrondis 101"/>
          <p:cNvSpPr/>
          <p:nvPr/>
        </p:nvSpPr>
        <p:spPr>
          <a:xfrm>
            <a:off x="5273321" y="3861048"/>
            <a:ext cx="4504215" cy="2628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à coins arrondis 100"/>
          <p:cNvSpPr/>
          <p:nvPr/>
        </p:nvSpPr>
        <p:spPr>
          <a:xfrm>
            <a:off x="5152107" y="4005064"/>
            <a:ext cx="4504215" cy="2628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à coins arrondis 86"/>
          <p:cNvSpPr/>
          <p:nvPr/>
        </p:nvSpPr>
        <p:spPr>
          <a:xfrm>
            <a:off x="5015908" y="4149080"/>
            <a:ext cx="4504215" cy="2628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69" y="290193"/>
            <a:ext cx="544546" cy="8148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15" y="489056"/>
            <a:ext cx="1037643" cy="8971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80" y="476672"/>
            <a:ext cx="1411769" cy="150675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68" y="1701352"/>
            <a:ext cx="949752" cy="85275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19" y="4600923"/>
            <a:ext cx="1126606" cy="101154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 rot="758380">
            <a:off x="2591142" y="1098475"/>
            <a:ext cx="1170989" cy="261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User </a:t>
            </a:r>
            <a:r>
              <a:rPr lang="fr-FR" dirty="0" err="1" smtClean="0"/>
              <a:t>requests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227673" y="71180"/>
            <a:ext cx="2337689" cy="477500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Data management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cxnSp>
        <p:nvCxnSpPr>
          <p:cNvPr id="17" name="Connecteur droit avec flèche 16"/>
          <p:cNvCxnSpPr>
            <a:stCxn id="6" idx="3"/>
            <a:endCxn id="7" idx="1"/>
          </p:cNvCxnSpPr>
          <p:nvPr/>
        </p:nvCxnSpPr>
        <p:spPr>
          <a:xfrm>
            <a:off x="2654058" y="937639"/>
            <a:ext cx="1319222" cy="292412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911398" y="1083490"/>
            <a:ext cx="705017" cy="1037125"/>
          </a:xfrm>
          <a:prstGeom prst="straightConnector1">
            <a:avLst/>
          </a:prstGeom>
          <a:ln w="38100" cap="rnd" cmpd="sng">
            <a:solidFill>
              <a:schemeClr val="accent2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e 112"/>
          <p:cNvGrpSpPr/>
          <p:nvPr/>
        </p:nvGrpSpPr>
        <p:grpSpPr>
          <a:xfrm>
            <a:off x="62491" y="2068344"/>
            <a:ext cx="1131875" cy="1245942"/>
            <a:chOff x="62492" y="1953411"/>
            <a:chExt cx="693516" cy="77364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2" y="1953411"/>
              <a:ext cx="693516" cy="773644"/>
            </a:xfrm>
            <a:prstGeom prst="rect">
              <a:avLst/>
            </a:prstGeom>
          </p:spPr>
        </p:pic>
        <p:grpSp>
          <p:nvGrpSpPr>
            <p:cNvPr id="27" name="Groupe 26"/>
            <p:cNvGrpSpPr/>
            <p:nvPr/>
          </p:nvGrpSpPr>
          <p:grpSpPr>
            <a:xfrm>
              <a:off x="190611" y="2051248"/>
              <a:ext cx="490341" cy="395146"/>
              <a:chOff x="1394150" y="3067534"/>
              <a:chExt cx="909678" cy="647230"/>
            </a:xfrm>
          </p:grpSpPr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1496616" y="3196666"/>
                <a:ext cx="242581" cy="194483"/>
              </a:xfrm>
              <a:custGeom>
                <a:avLst/>
                <a:gdLst>
                  <a:gd name="T0" fmla="*/ 298 w 466"/>
                  <a:gd name="T1" fmla="*/ 174 h 372"/>
                  <a:gd name="T2" fmla="*/ 306 w 466"/>
                  <a:gd name="T3" fmla="*/ 167 h 372"/>
                  <a:gd name="T4" fmla="*/ 313 w 466"/>
                  <a:gd name="T5" fmla="*/ 159 h 372"/>
                  <a:gd name="T6" fmla="*/ 318 w 466"/>
                  <a:gd name="T7" fmla="*/ 150 h 372"/>
                  <a:gd name="T8" fmla="*/ 324 w 466"/>
                  <a:gd name="T9" fmla="*/ 140 h 372"/>
                  <a:gd name="T10" fmla="*/ 328 w 466"/>
                  <a:gd name="T11" fmla="*/ 130 h 372"/>
                  <a:gd name="T12" fmla="*/ 331 w 466"/>
                  <a:gd name="T13" fmla="*/ 120 h 372"/>
                  <a:gd name="T14" fmla="*/ 332 w 466"/>
                  <a:gd name="T15" fmla="*/ 109 h 372"/>
                  <a:gd name="T16" fmla="*/ 333 w 466"/>
                  <a:gd name="T17" fmla="*/ 98 h 372"/>
                  <a:gd name="T18" fmla="*/ 331 w 466"/>
                  <a:gd name="T19" fmla="*/ 77 h 372"/>
                  <a:gd name="T20" fmla="*/ 325 w 466"/>
                  <a:gd name="T21" fmla="*/ 58 h 372"/>
                  <a:gd name="T22" fmla="*/ 315 w 466"/>
                  <a:gd name="T23" fmla="*/ 41 h 372"/>
                  <a:gd name="T24" fmla="*/ 302 w 466"/>
                  <a:gd name="T25" fmla="*/ 26 h 372"/>
                  <a:gd name="T26" fmla="*/ 286 w 466"/>
                  <a:gd name="T27" fmla="*/ 15 h 372"/>
                  <a:gd name="T28" fmla="*/ 268 w 466"/>
                  <a:gd name="T29" fmla="*/ 7 h 372"/>
                  <a:gd name="T30" fmla="*/ 248 w 466"/>
                  <a:gd name="T31" fmla="*/ 1 h 372"/>
                  <a:gd name="T32" fmla="*/ 226 w 466"/>
                  <a:gd name="T33" fmla="*/ 0 h 372"/>
                  <a:gd name="T34" fmla="*/ 204 w 466"/>
                  <a:gd name="T35" fmla="*/ 2 h 372"/>
                  <a:gd name="T36" fmla="*/ 185 w 466"/>
                  <a:gd name="T37" fmla="*/ 9 h 372"/>
                  <a:gd name="T38" fmla="*/ 166 w 466"/>
                  <a:gd name="T39" fmla="*/ 18 h 372"/>
                  <a:gd name="T40" fmla="*/ 151 w 466"/>
                  <a:gd name="T41" fmla="*/ 31 h 372"/>
                  <a:gd name="T42" fmla="*/ 139 w 466"/>
                  <a:gd name="T43" fmla="*/ 46 h 372"/>
                  <a:gd name="T44" fmla="*/ 128 w 466"/>
                  <a:gd name="T45" fmla="*/ 63 h 372"/>
                  <a:gd name="T46" fmla="*/ 122 w 466"/>
                  <a:gd name="T47" fmla="*/ 82 h 372"/>
                  <a:gd name="T48" fmla="*/ 120 w 466"/>
                  <a:gd name="T49" fmla="*/ 101 h 372"/>
                  <a:gd name="T50" fmla="*/ 121 w 466"/>
                  <a:gd name="T51" fmla="*/ 113 h 372"/>
                  <a:gd name="T52" fmla="*/ 122 w 466"/>
                  <a:gd name="T53" fmla="*/ 123 h 372"/>
                  <a:gd name="T54" fmla="*/ 126 w 466"/>
                  <a:gd name="T55" fmla="*/ 133 h 372"/>
                  <a:gd name="T56" fmla="*/ 130 w 466"/>
                  <a:gd name="T57" fmla="*/ 143 h 372"/>
                  <a:gd name="T58" fmla="*/ 136 w 466"/>
                  <a:gd name="T59" fmla="*/ 152 h 372"/>
                  <a:gd name="T60" fmla="*/ 142 w 466"/>
                  <a:gd name="T61" fmla="*/ 160 h 372"/>
                  <a:gd name="T62" fmla="*/ 150 w 466"/>
                  <a:gd name="T63" fmla="*/ 168 h 372"/>
                  <a:gd name="T64" fmla="*/ 158 w 466"/>
                  <a:gd name="T65" fmla="*/ 175 h 372"/>
                  <a:gd name="T66" fmla="*/ 132 w 466"/>
                  <a:gd name="T67" fmla="*/ 184 h 372"/>
                  <a:gd name="T68" fmla="*/ 106 w 466"/>
                  <a:gd name="T69" fmla="*/ 196 h 372"/>
                  <a:gd name="T70" fmla="*/ 83 w 466"/>
                  <a:gd name="T71" fmla="*/ 212 h 372"/>
                  <a:gd name="T72" fmla="*/ 62 w 466"/>
                  <a:gd name="T73" fmla="*/ 231 h 372"/>
                  <a:gd name="T74" fmla="*/ 43 w 466"/>
                  <a:gd name="T75" fmla="*/ 254 h 372"/>
                  <a:gd name="T76" fmla="*/ 26 w 466"/>
                  <a:gd name="T77" fmla="*/ 282 h 372"/>
                  <a:gd name="T78" fmla="*/ 12 w 466"/>
                  <a:gd name="T79" fmla="*/ 316 h 372"/>
                  <a:gd name="T80" fmla="*/ 0 w 466"/>
                  <a:gd name="T81" fmla="*/ 354 h 372"/>
                  <a:gd name="T82" fmla="*/ 466 w 466"/>
                  <a:gd name="T83" fmla="*/ 372 h 372"/>
                  <a:gd name="T84" fmla="*/ 453 w 466"/>
                  <a:gd name="T85" fmla="*/ 329 h 372"/>
                  <a:gd name="T86" fmla="*/ 438 w 466"/>
                  <a:gd name="T87" fmla="*/ 293 h 372"/>
                  <a:gd name="T88" fmla="*/ 420 w 466"/>
                  <a:gd name="T89" fmla="*/ 261 h 372"/>
                  <a:gd name="T90" fmla="*/ 400 w 466"/>
                  <a:gd name="T91" fmla="*/ 235 h 372"/>
                  <a:gd name="T92" fmla="*/ 377 w 466"/>
                  <a:gd name="T93" fmla="*/ 213 h 372"/>
                  <a:gd name="T94" fmla="*/ 353 w 466"/>
                  <a:gd name="T95" fmla="*/ 196 h 372"/>
                  <a:gd name="T96" fmla="*/ 325 w 466"/>
                  <a:gd name="T97" fmla="*/ 183 h 372"/>
                  <a:gd name="T98" fmla="*/ 298 w 466"/>
                  <a:gd name="T99" fmla="*/ 174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66" h="372">
                    <a:moveTo>
                      <a:pt x="298" y="174"/>
                    </a:moveTo>
                    <a:lnTo>
                      <a:pt x="306" y="167"/>
                    </a:lnTo>
                    <a:lnTo>
                      <a:pt x="313" y="159"/>
                    </a:lnTo>
                    <a:lnTo>
                      <a:pt x="318" y="150"/>
                    </a:lnTo>
                    <a:lnTo>
                      <a:pt x="324" y="140"/>
                    </a:lnTo>
                    <a:lnTo>
                      <a:pt x="328" y="130"/>
                    </a:lnTo>
                    <a:lnTo>
                      <a:pt x="331" y="120"/>
                    </a:lnTo>
                    <a:lnTo>
                      <a:pt x="332" y="109"/>
                    </a:lnTo>
                    <a:lnTo>
                      <a:pt x="333" y="98"/>
                    </a:lnTo>
                    <a:lnTo>
                      <a:pt x="331" y="77"/>
                    </a:lnTo>
                    <a:lnTo>
                      <a:pt x="325" y="58"/>
                    </a:lnTo>
                    <a:lnTo>
                      <a:pt x="315" y="41"/>
                    </a:lnTo>
                    <a:lnTo>
                      <a:pt x="302" y="26"/>
                    </a:lnTo>
                    <a:lnTo>
                      <a:pt x="286" y="15"/>
                    </a:lnTo>
                    <a:lnTo>
                      <a:pt x="268" y="7"/>
                    </a:lnTo>
                    <a:lnTo>
                      <a:pt x="248" y="1"/>
                    </a:lnTo>
                    <a:lnTo>
                      <a:pt x="226" y="0"/>
                    </a:lnTo>
                    <a:lnTo>
                      <a:pt x="204" y="2"/>
                    </a:lnTo>
                    <a:lnTo>
                      <a:pt x="185" y="9"/>
                    </a:lnTo>
                    <a:lnTo>
                      <a:pt x="166" y="18"/>
                    </a:lnTo>
                    <a:lnTo>
                      <a:pt x="151" y="31"/>
                    </a:lnTo>
                    <a:lnTo>
                      <a:pt x="139" y="46"/>
                    </a:lnTo>
                    <a:lnTo>
                      <a:pt x="128" y="63"/>
                    </a:lnTo>
                    <a:lnTo>
                      <a:pt x="122" y="82"/>
                    </a:lnTo>
                    <a:lnTo>
                      <a:pt x="120" y="101"/>
                    </a:lnTo>
                    <a:lnTo>
                      <a:pt x="121" y="113"/>
                    </a:lnTo>
                    <a:lnTo>
                      <a:pt x="122" y="123"/>
                    </a:lnTo>
                    <a:lnTo>
                      <a:pt x="126" y="133"/>
                    </a:lnTo>
                    <a:lnTo>
                      <a:pt x="130" y="143"/>
                    </a:lnTo>
                    <a:lnTo>
                      <a:pt x="136" y="152"/>
                    </a:lnTo>
                    <a:lnTo>
                      <a:pt x="142" y="160"/>
                    </a:lnTo>
                    <a:lnTo>
                      <a:pt x="150" y="168"/>
                    </a:lnTo>
                    <a:lnTo>
                      <a:pt x="158" y="175"/>
                    </a:lnTo>
                    <a:lnTo>
                      <a:pt x="132" y="184"/>
                    </a:lnTo>
                    <a:lnTo>
                      <a:pt x="106" y="196"/>
                    </a:lnTo>
                    <a:lnTo>
                      <a:pt x="83" y="212"/>
                    </a:lnTo>
                    <a:lnTo>
                      <a:pt x="62" y="231"/>
                    </a:lnTo>
                    <a:lnTo>
                      <a:pt x="43" y="254"/>
                    </a:lnTo>
                    <a:lnTo>
                      <a:pt x="26" y="282"/>
                    </a:lnTo>
                    <a:lnTo>
                      <a:pt x="12" y="316"/>
                    </a:lnTo>
                    <a:lnTo>
                      <a:pt x="0" y="354"/>
                    </a:lnTo>
                    <a:lnTo>
                      <a:pt x="466" y="372"/>
                    </a:lnTo>
                    <a:lnTo>
                      <a:pt x="453" y="329"/>
                    </a:lnTo>
                    <a:lnTo>
                      <a:pt x="438" y="293"/>
                    </a:lnTo>
                    <a:lnTo>
                      <a:pt x="420" y="261"/>
                    </a:lnTo>
                    <a:lnTo>
                      <a:pt x="400" y="235"/>
                    </a:lnTo>
                    <a:lnTo>
                      <a:pt x="377" y="213"/>
                    </a:lnTo>
                    <a:lnTo>
                      <a:pt x="353" y="196"/>
                    </a:lnTo>
                    <a:lnTo>
                      <a:pt x="325" y="183"/>
                    </a:lnTo>
                    <a:lnTo>
                      <a:pt x="298" y="17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394150" y="3067534"/>
                <a:ext cx="909678" cy="647230"/>
              </a:xfrm>
              <a:custGeom>
                <a:avLst/>
                <a:gdLst>
                  <a:gd name="T0" fmla="*/ 947 w 1741"/>
                  <a:gd name="T1" fmla="*/ 209 h 1238"/>
                  <a:gd name="T2" fmla="*/ 1295 w 1741"/>
                  <a:gd name="T3" fmla="*/ 80 h 1238"/>
                  <a:gd name="T4" fmla="*/ 1524 w 1741"/>
                  <a:gd name="T5" fmla="*/ 97 h 1238"/>
                  <a:gd name="T6" fmla="*/ 1664 w 1741"/>
                  <a:gd name="T7" fmla="*/ 145 h 1238"/>
                  <a:gd name="T8" fmla="*/ 1740 w 1741"/>
                  <a:gd name="T9" fmla="*/ 267 h 1238"/>
                  <a:gd name="T10" fmla="*/ 1704 w 1741"/>
                  <a:gd name="T11" fmla="*/ 1023 h 1238"/>
                  <a:gd name="T12" fmla="*/ 1571 w 1741"/>
                  <a:gd name="T13" fmla="*/ 1108 h 1238"/>
                  <a:gd name="T14" fmla="*/ 1406 w 1741"/>
                  <a:gd name="T15" fmla="*/ 1126 h 1238"/>
                  <a:gd name="T16" fmla="*/ 991 w 1741"/>
                  <a:gd name="T17" fmla="*/ 1165 h 1238"/>
                  <a:gd name="T18" fmla="*/ 513 w 1741"/>
                  <a:gd name="T19" fmla="*/ 1208 h 1238"/>
                  <a:gd name="T20" fmla="*/ 222 w 1741"/>
                  <a:gd name="T21" fmla="*/ 1236 h 1238"/>
                  <a:gd name="T22" fmla="*/ 98 w 1741"/>
                  <a:gd name="T23" fmla="*/ 1213 h 1238"/>
                  <a:gd name="T24" fmla="*/ 5 w 1741"/>
                  <a:gd name="T25" fmla="*/ 1076 h 1238"/>
                  <a:gd name="T26" fmla="*/ 27 w 1741"/>
                  <a:gd name="T27" fmla="*/ 101 h 1238"/>
                  <a:gd name="T28" fmla="*/ 150 w 1741"/>
                  <a:gd name="T29" fmla="*/ 5 h 1238"/>
                  <a:gd name="T30" fmla="*/ 280 w 1741"/>
                  <a:gd name="T31" fmla="*/ 6 h 1238"/>
                  <a:gd name="T32" fmla="*/ 698 w 1741"/>
                  <a:gd name="T33" fmla="*/ 142 h 1238"/>
                  <a:gd name="T34" fmla="*/ 561 w 1741"/>
                  <a:gd name="T35" fmla="*/ 27 h 1238"/>
                  <a:gd name="T36" fmla="*/ 843 w 1741"/>
                  <a:gd name="T37" fmla="*/ 46 h 1238"/>
                  <a:gd name="T38" fmla="*/ 1108 w 1741"/>
                  <a:gd name="T39" fmla="*/ 240 h 1238"/>
                  <a:gd name="T40" fmla="*/ 817 w 1741"/>
                  <a:gd name="T41" fmla="*/ 424 h 1238"/>
                  <a:gd name="T42" fmla="*/ 1109 w 1741"/>
                  <a:gd name="T43" fmla="*/ 623 h 1238"/>
                  <a:gd name="T44" fmla="*/ 903 w 1741"/>
                  <a:gd name="T45" fmla="*/ 838 h 1238"/>
                  <a:gd name="T46" fmla="*/ 762 w 1741"/>
                  <a:gd name="T47" fmla="*/ 926 h 1238"/>
                  <a:gd name="T48" fmla="*/ 631 w 1741"/>
                  <a:gd name="T49" fmla="*/ 1010 h 1238"/>
                  <a:gd name="T50" fmla="*/ 648 w 1741"/>
                  <a:gd name="T51" fmla="*/ 1060 h 1238"/>
                  <a:gd name="T52" fmla="*/ 759 w 1741"/>
                  <a:gd name="T53" fmla="*/ 997 h 1238"/>
                  <a:gd name="T54" fmla="*/ 910 w 1741"/>
                  <a:gd name="T55" fmla="*/ 903 h 1238"/>
                  <a:gd name="T56" fmla="*/ 911 w 1741"/>
                  <a:gd name="T57" fmla="*/ 970 h 1238"/>
                  <a:gd name="T58" fmla="*/ 877 w 1741"/>
                  <a:gd name="T59" fmla="*/ 1069 h 1238"/>
                  <a:gd name="T60" fmla="*/ 917 w 1741"/>
                  <a:gd name="T61" fmla="*/ 1073 h 1238"/>
                  <a:gd name="T62" fmla="*/ 1033 w 1741"/>
                  <a:gd name="T63" fmla="*/ 974 h 1238"/>
                  <a:gd name="T64" fmla="*/ 1034 w 1741"/>
                  <a:gd name="T65" fmla="*/ 1042 h 1238"/>
                  <a:gd name="T66" fmla="*/ 1108 w 1741"/>
                  <a:gd name="T67" fmla="*/ 1046 h 1238"/>
                  <a:gd name="T68" fmla="*/ 1239 w 1741"/>
                  <a:gd name="T69" fmla="*/ 969 h 1238"/>
                  <a:gd name="T70" fmla="*/ 1257 w 1741"/>
                  <a:gd name="T71" fmla="*/ 1004 h 1238"/>
                  <a:gd name="T72" fmla="*/ 1310 w 1741"/>
                  <a:gd name="T73" fmla="*/ 995 h 1238"/>
                  <a:gd name="T74" fmla="*/ 1352 w 1741"/>
                  <a:gd name="T75" fmla="*/ 981 h 1238"/>
                  <a:gd name="T76" fmla="*/ 1371 w 1741"/>
                  <a:gd name="T77" fmla="*/ 1008 h 1238"/>
                  <a:gd name="T78" fmla="*/ 1478 w 1741"/>
                  <a:gd name="T79" fmla="*/ 994 h 1238"/>
                  <a:gd name="T80" fmla="*/ 1588 w 1741"/>
                  <a:gd name="T81" fmla="*/ 960 h 1238"/>
                  <a:gd name="T82" fmla="*/ 1613 w 1741"/>
                  <a:gd name="T83" fmla="*/ 962 h 1238"/>
                  <a:gd name="T84" fmla="*/ 1596 w 1741"/>
                  <a:gd name="T85" fmla="*/ 904 h 1238"/>
                  <a:gd name="T86" fmla="*/ 1416 w 1741"/>
                  <a:gd name="T87" fmla="*/ 950 h 1238"/>
                  <a:gd name="T88" fmla="*/ 1383 w 1741"/>
                  <a:gd name="T89" fmla="*/ 911 h 1238"/>
                  <a:gd name="T90" fmla="*/ 1327 w 1741"/>
                  <a:gd name="T91" fmla="*/ 927 h 1238"/>
                  <a:gd name="T92" fmla="*/ 1308 w 1741"/>
                  <a:gd name="T93" fmla="*/ 891 h 1238"/>
                  <a:gd name="T94" fmla="*/ 1268 w 1741"/>
                  <a:gd name="T95" fmla="*/ 882 h 1238"/>
                  <a:gd name="T96" fmla="*/ 1139 w 1741"/>
                  <a:gd name="T97" fmla="*/ 959 h 1238"/>
                  <a:gd name="T98" fmla="*/ 1124 w 1741"/>
                  <a:gd name="T99" fmla="*/ 892 h 1238"/>
                  <a:gd name="T100" fmla="*/ 1091 w 1741"/>
                  <a:gd name="T101" fmla="*/ 864 h 1238"/>
                  <a:gd name="T102" fmla="*/ 1037 w 1741"/>
                  <a:gd name="T103" fmla="*/ 898 h 1238"/>
                  <a:gd name="T104" fmla="*/ 1019 w 1741"/>
                  <a:gd name="T105" fmla="*/ 892 h 1238"/>
                  <a:gd name="T106" fmla="*/ 1022 w 1741"/>
                  <a:gd name="T107" fmla="*/ 794 h 1238"/>
                  <a:gd name="T108" fmla="*/ 946 w 1741"/>
                  <a:gd name="T109" fmla="*/ 813 h 1238"/>
                  <a:gd name="T110" fmla="*/ 1109 w 1741"/>
                  <a:gd name="T111" fmla="*/ 656 h 1238"/>
                  <a:gd name="T112" fmla="*/ 1354 w 1741"/>
                  <a:gd name="T113" fmla="*/ 424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1" h="1238">
                    <a:moveTo>
                      <a:pt x="1319" y="277"/>
                    </a:moveTo>
                    <a:lnTo>
                      <a:pt x="1619" y="277"/>
                    </a:lnTo>
                    <a:lnTo>
                      <a:pt x="1619" y="209"/>
                    </a:lnTo>
                    <a:lnTo>
                      <a:pt x="1109" y="209"/>
                    </a:lnTo>
                    <a:lnTo>
                      <a:pt x="1108" y="240"/>
                    </a:lnTo>
                    <a:lnTo>
                      <a:pt x="1018" y="241"/>
                    </a:lnTo>
                    <a:lnTo>
                      <a:pt x="1018" y="209"/>
                    </a:lnTo>
                    <a:lnTo>
                      <a:pt x="947" y="209"/>
                    </a:lnTo>
                    <a:lnTo>
                      <a:pt x="917" y="52"/>
                    </a:lnTo>
                    <a:lnTo>
                      <a:pt x="976" y="56"/>
                    </a:lnTo>
                    <a:lnTo>
                      <a:pt x="1033" y="60"/>
                    </a:lnTo>
                    <a:lnTo>
                      <a:pt x="1090" y="65"/>
                    </a:lnTo>
                    <a:lnTo>
                      <a:pt x="1144" y="69"/>
                    </a:lnTo>
                    <a:lnTo>
                      <a:pt x="1197" y="73"/>
                    </a:lnTo>
                    <a:lnTo>
                      <a:pt x="1248" y="76"/>
                    </a:lnTo>
                    <a:lnTo>
                      <a:pt x="1295" y="80"/>
                    </a:lnTo>
                    <a:lnTo>
                      <a:pt x="1340" y="83"/>
                    </a:lnTo>
                    <a:lnTo>
                      <a:pt x="1380" y="86"/>
                    </a:lnTo>
                    <a:lnTo>
                      <a:pt x="1417" y="89"/>
                    </a:lnTo>
                    <a:lnTo>
                      <a:pt x="1450" y="91"/>
                    </a:lnTo>
                    <a:lnTo>
                      <a:pt x="1476" y="93"/>
                    </a:lnTo>
                    <a:lnTo>
                      <a:pt x="1498" y="95"/>
                    </a:lnTo>
                    <a:lnTo>
                      <a:pt x="1514" y="96"/>
                    </a:lnTo>
                    <a:lnTo>
                      <a:pt x="1524" y="97"/>
                    </a:lnTo>
                    <a:lnTo>
                      <a:pt x="1528" y="97"/>
                    </a:lnTo>
                    <a:lnTo>
                      <a:pt x="1550" y="99"/>
                    </a:lnTo>
                    <a:lnTo>
                      <a:pt x="1571" y="104"/>
                    </a:lnTo>
                    <a:lnTo>
                      <a:pt x="1591" y="110"/>
                    </a:lnTo>
                    <a:lnTo>
                      <a:pt x="1611" y="116"/>
                    </a:lnTo>
                    <a:lnTo>
                      <a:pt x="1629" y="125"/>
                    </a:lnTo>
                    <a:lnTo>
                      <a:pt x="1647" y="135"/>
                    </a:lnTo>
                    <a:lnTo>
                      <a:pt x="1664" y="145"/>
                    </a:lnTo>
                    <a:lnTo>
                      <a:pt x="1679" y="158"/>
                    </a:lnTo>
                    <a:lnTo>
                      <a:pt x="1693" y="171"/>
                    </a:lnTo>
                    <a:lnTo>
                      <a:pt x="1704" y="186"/>
                    </a:lnTo>
                    <a:lnTo>
                      <a:pt x="1716" y="201"/>
                    </a:lnTo>
                    <a:lnTo>
                      <a:pt x="1724" y="216"/>
                    </a:lnTo>
                    <a:lnTo>
                      <a:pt x="1732" y="233"/>
                    </a:lnTo>
                    <a:lnTo>
                      <a:pt x="1737" y="249"/>
                    </a:lnTo>
                    <a:lnTo>
                      <a:pt x="1740" y="267"/>
                    </a:lnTo>
                    <a:lnTo>
                      <a:pt x="1741" y="285"/>
                    </a:lnTo>
                    <a:lnTo>
                      <a:pt x="1741" y="921"/>
                    </a:lnTo>
                    <a:lnTo>
                      <a:pt x="1740" y="940"/>
                    </a:lnTo>
                    <a:lnTo>
                      <a:pt x="1737" y="957"/>
                    </a:lnTo>
                    <a:lnTo>
                      <a:pt x="1732" y="974"/>
                    </a:lnTo>
                    <a:lnTo>
                      <a:pt x="1724" y="990"/>
                    </a:lnTo>
                    <a:lnTo>
                      <a:pt x="1716" y="1007"/>
                    </a:lnTo>
                    <a:lnTo>
                      <a:pt x="1704" y="1023"/>
                    </a:lnTo>
                    <a:lnTo>
                      <a:pt x="1693" y="1037"/>
                    </a:lnTo>
                    <a:lnTo>
                      <a:pt x="1679" y="1050"/>
                    </a:lnTo>
                    <a:lnTo>
                      <a:pt x="1664" y="1063"/>
                    </a:lnTo>
                    <a:lnTo>
                      <a:pt x="1647" y="1075"/>
                    </a:lnTo>
                    <a:lnTo>
                      <a:pt x="1629" y="1085"/>
                    </a:lnTo>
                    <a:lnTo>
                      <a:pt x="1611" y="1094"/>
                    </a:lnTo>
                    <a:lnTo>
                      <a:pt x="1591" y="1101"/>
                    </a:lnTo>
                    <a:lnTo>
                      <a:pt x="1571" y="1108"/>
                    </a:lnTo>
                    <a:lnTo>
                      <a:pt x="1550" y="1113"/>
                    </a:lnTo>
                    <a:lnTo>
                      <a:pt x="1528" y="1115"/>
                    </a:lnTo>
                    <a:lnTo>
                      <a:pt x="1524" y="1115"/>
                    </a:lnTo>
                    <a:lnTo>
                      <a:pt x="1513" y="1116"/>
                    </a:lnTo>
                    <a:lnTo>
                      <a:pt x="1496" y="1118"/>
                    </a:lnTo>
                    <a:lnTo>
                      <a:pt x="1471" y="1121"/>
                    </a:lnTo>
                    <a:lnTo>
                      <a:pt x="1441" y="1123"/>
                    </a:lnTo>
                    <a:lnTo>
                      <a:pt x="1406" y="1126"/>
                    </a:lnTo>
                    <a:lnTo>
                      <a:pt x="1365" y="1130"/>
                    </a:lnTo>
                    <a:lnTo>
                      <a:pt x="1322" y="1135"/>
                    </a:lnTo>
                    <a:lnTo>
                      <a:pt x="1273" y="1138"/>
                    </a:lnTo>
                    <a:lnTo>
                      <a:pt x="1221" y="1144"/>
                    </a:lnTo>
                    <a:lnTo>
                      <a:pt x="1167" y="1148"/>
                    </a:lnTo>
                    <a:lnTo>
                      <a:pt x="1109" y="1154"/>
                    </a:lnTo>
                    <a:lnTo>
                      <a:pt x="1051" y="1159"/>
                    </a:lnTo>
                    <a:lnTo>
                      <a:pt x="991" y="1165"/>
                    </a:lnTo>
                    <a:lnTo>
                      <a:pt x="930" y="1170"/>
                    </a:lnTo>
                    <a:lnTo>
                      <a:pt x="867" y="1176"/>
                    </a:lnTo>
                    <a:lnTo>
                      <a:pt x="805" y="1182"/>
                    </a:lnTo>
                    <a:lnTo>
                      <a:pt x="744" y="1188"/>
                    </a:lnTo>
                    <a:lnTo>
                      <a:pt x="684" y="1193"/>
                    </a:lnTo>
                    <a:lnTo>
                      <a:pt x="625" y="1198"/>
                    </a:lnTo>
                    <a:lnTo>
                      <a:pt x="568" y="1204"/>
                    </a:lnTo>
                    <a:lnTo>
                      <a:pt x="513" y="1208"/>
                    </a:lnTo>
                    <a:lnTo>
                      <a:pt x="461" y="1214"/>
                    </a:lnTo>
                    <a:lnTo>
                      <a:pt x="413" y="1218"/>
                    </a:lnTo>
                    <a:lnTo>
                      <a:pt x="369" y="1222"/>
                    </a:lnTo>
                    <a:lnTo>
                      <a:pt x="329" y="1226"/>
                    </a:lnTo>
                    <a:lnTo>
                      <a:pt x="293" y="1229"/>
                    </a:lnTo>
                    <a:lnTo>
                      <a:pt x="263" y="1231"/>
                    </a:lnTo>
                    <a:lnTo>
                      <a:pt x="239" y="1234"/>
                    </a:lnTo>
                    <a:lnTo>
                      <a:pt x="222" y="1236"/>
                    </a:lnTo>
                    <a:lnTo>
                      <a:pt x="210" y="1237"/>
                    </a:lnTo>
                    <a:lnTo>
                      <a:pt x="207" y="1237"/>
                    </a:lnTo>
                    <a:lnTo>
                      <a:pt x="187" y="1238"/>
                    </a:lnTo>
                    <a:lnTo>
                      <a:pt x="169" y="1237"/>
                    </a:lnTo>
                    <a:lnTo>
                      <a:pt x="150" y="1234"/>
                    </a:lnTo>
                    <a:lnTo>
                      <a:pt x="132" y="1229"/>
                    </a:lnTo>
                    <a:lnTo>
                      <a:pt x="114" y="1222"/>
                    </a:lnTo>
                    <a:lnTo>
                      <a:pt x="98" y="1213"/>
                    </a:lnTo>
                    <a:lnTo>
                      <a:pt x="82" y="1203"/>
                    </a:lnTo>
                    <a:lnTo>
                      <a:pt x="67" y="1190"/>
                    </a:lnTo>
                    <a:lnTo>
                      <a:pt x="52" y="1175"/>
                    </a:lnTo>
                    <a:lnTo>
                      <a:pt x="38" y="1158"/>
                    </a:lnTo>
                    <a:lnTo>
                      <a:pt x="27" y="1139"/>
                    </a:lnTo>
                    <a:lnTo>
                      <a:pt x="18" y="1120"/>
                    </a:lnTo>
                    <a:lnTo>
                      <a:pt x="11" y="1098"/>
                    </a:lnTo>
                    <a:lnTo>
                      <a:pt x="5" y="1076"/>
                    </a:lnTo>
                    <a:lnTo>
                      <a:pt x="1" y="1053"/>
                    </a:lnTo>
                    <a:lnTo>
                      <a:pt x="0" y="1028"/>
                    </a:lnTo>
                    <a:lnTo>
                      <a:pt x="0" y="212"/>
                    </a:lnTo>
                    <a:lnTo>
                      <a:pt x="1" y="189"/>
                    </a:lnTo>
                    <a:lnTo>
                      <a:pt x="5" y="166"/>
                    </a:lnTo>
                    <a:lnTo>
                      <a:pt x="11" y="143"/>
                    </a:lnTo>
                    <a:lnTo>
                      <a:pt x="18" y="122"/>
                    </a:lnTo>
                    <a:lnTo>
                      <a:pt x="27" y="101"/>
                    </a:lnTo>
                    <a:lnTo>
                      <a:pt x="38" y="83"/>
                    </a:lnTo>
                    <a:lnTo>
                      <a:pt x="52" y="66"/>
                    </a:lnTo>
                    <a:lnTo>
                      <a:pt x="67" y="50"/>
                    </a:lnTo>
                    <a:lnTo>
                      <a:pt x="82" y="37"/>
                    </a:lnTo>
                    <a:lnTo>
                      <a:pt x="98" y="27"/>
                    </a:lnTo>
                    <a:lnTo>
                      <a:pt x="114" y="17"/>
                    </a:lnTo>
                    <a:lnTo>
                      <a:pt x="132" y="10"/>
                    </a:lnTo>
                    <a:lnTo>
                      <a:pt x="150" y="5"/>
                    </a:lnTo>
                    <a:lnTo>
                      <a:pt x="169" y="2"/>
                    </a:lnTo>
                    <a:lnTo>
                      <a:pt x="188" y="0"/>
                    </a:lnTo>
                    <a:lnTo>
                      <a:pt x="208" y="1"/>
                    </a:lnTo>
                    <a:lnTo>
                      <a:pt x="211" y="1"/>
                    </a:lnTo>
                    <a:lnTo>
                      <a:pt x="220" y="2"/>
                    </a:lnTo>
                    <a:lnTo>
                      <a:pt x="235" y="3"/>
                    </a:lnTo>
                    <a:lnTo>
                      <a:pt x="255" y="5"/>
                    </a:lnTo>
                    <a:lnTo>
                      <a:pt x="280" y="6"/>
                    </a:lnTo>
                    <a:lnTo>
                      <a:pt x="310" y="8"/>
                    </a:lnTo>
                    <a:lnTo>
                      <a:pt x="344" y="12"/>
                    </a:lnTo>
                    <a:lnTo>
                      <a:pt x="382" y="14"/>
                    </a:lnTo>
                    <a:lnTo>
                      <a:pt x="388" y="163"/>
                    </a:lnTo>
                    <a:lnTo>
                      <a:pt x="137" y="180"/>
                    </a:lnTo>
                    <a:lnTo>
                      <a:pt x="137" y="753"/>
                    </a:lnTo>
                    <a:lnTo>
                      <a:pt x="698" y="754"/>
                    </a:lnTo>
                    <a:lnTo>
                      <a:pt x="698" y="142"/>
                    </a:lnTo>
                    <a:lnTo>
                      <a:pt x="388" y="163"/>
                    </a:lnTo>
                    <a:lnTo>
                      <a:pt x="382" y="14"/>
                    </a:lnTo>
                    <a:lnTo>
                      <a:pt x="408" y="16"/>
                    </a:lnTo>
                    <a:lnTo>
                      <a:pt x="436" y="17"/>
                    </a:lnTo>
                    <a:lnTo>
                      <a:pt x="466" y="20"/>
                    </a:lnTo>
                    <a:lnTo>
                      <a:pt x="496" y="22"/>
                    </a:lnTo>
                    <a:lnTo>
                      <a:pt x="528" y="24"/>
                    </a:lnTo>
                    <a:lnTo>
                      <a:pt x="561" y="27"/>
                    </a:lnTo>
                    <a:lnTo>
                      <a:pt x="594" y="29"/>
                    </a:lnTo>
                    <a:lnTo>
                      <a:pt x="629" y="31"/>
                    </a:lnTo>
                    <a:lnTo>
                      <a:pt x="663" y="33"/>
                    </a:lnTo>
                    <a:lnTo>
                      <a:pt x="699" y="36"/>
                    </a:lnTo>
                    <a:lnTo>
                      <a:pt x="735" y="39"/>
                    </a:lnTo>
                    <a:lnTo>
                      <a:pt x="770" y="41"/>
                    </a:lnTo>
                    <a:lnTo>
                      <a:pt x="807" y="44"/>
                    </a:lnTo>
                    <a:lnTo>
                      <a:pt x="843" y="46"/>
                    </a:lnTo>
                    <a:lnTo>
                      <a:pt x="880" y="50"/>
                    </a:lnTo>
                    <a:lnTo>
                      <a:pt x="917" y="52"/>
                    </a:lnTo>
                    <a:lnTo>
                      <a:pt x="947" y="209"/>
                    </a:lnTo>
                    <a:lnTo>
                      <a:pt x="817" y="209"/>
                    </a:lnTo>
                    <a:lnTo>
                      <a:pt x="817" y="277"/>
                    </a:lnTo>
                    <a:lnTo>
                      <a:pt x="1018" y="277"/>
                    </a:lnTo>
                    <a:lnTo>
                      <a:pt x="1018" y="241"/>
                    </a:lnTo>
                    <a:lnTo>
                      <a:pt x="1108" y="240"/>
                    </a:lnTo>
                    <a:lnTo>
                      <a:pt x="1109" y="277"/>
                    </a:lnTo>
                    <a:lnTo>
                      <a:pt x="1319" y="277"/>
                    </a:lnTo>
                    <a:lnTo>
                      <a:pt x="1354" y="424"/>
                    </a:lnTo>
                    <a:lnTo>
                      <a:pt x="1234" y="424"/>
                    </a:lnTo>
                    <a:lnTo>
                      <a:pt x="1234" y="454"/>
                    </a:lnTo>
                    <a:lnTo>
                      <a:pt x="1143" y="452"/>
                    </a:lnTo>
                    <a:lnTo>
                      <a:pt x="1143" y="424"/>
                    </a:lnTo>
                    <a:lnTo>
                      <a:pt x="817" y="424"/>
                    </a:lnTo>
                    <a:lnTo>
                      <a:pt x="817" y="492"/>
                    </a:lnTo>
                    <a:lnTo>
                      <a:pt x="1143" y="492"/>
                    </a:lnTo>
                    <a:lnTo>
                      <a:pt x="1143" y="452"/>
                    </a:lnTo>
                    <a:lnTo>
                      <a:pt x="1234" y="454"/>
                    </a:lnTo>
                    <a:lnTo>
                      <a:pt x="1234" y="492"/>
                    </a:lnTo>
                    <a:lnTo>
                      <a:pt x="1387" y="492"/>
                    </a:lnTo>
                    <a:lnTo>
                      <a:pt x="1407" y="623"/>
                    </a:lnTo>
                    <a:lnTo>
                      <a:pt x="1109" y="623"/>
                    </a:lnTo>
                    <a:lnTo>
                      <a:pt x="1109" y="656"/>
                    </a:lnTo>
                    <a:lnTo>
                      <a:pt x="1018" y="656"/>
                    </a:lnTo>
                    <a:lnTo>
                      <a:pt x="1018" y="623"/>
                    </a:lnTo>
                    <a:lnTo>
                      <a:pt x="817" y="623"/>
                    </a:lnTo>
                    <a:lnTo>
                      <a:pt x="817" y="691"/>
                    </a:lnTo>
                    <a:lnTo>
                      <a:pt x="881" y="691"/>
                    </a:lnTo>
                    <a:lnTo>
                      <a:pt x="920" y="828"/>
                    </a:lnTo>
                    <a:lnTo>
                      <a:pt x="903" y="838"/>
                    </a:lnTo>
                    <a:lnTo>
                      <a:pt x="885" y="849"/>
                    </a:lnTo>
                    <a:lnTo>
                      <a:pt x="867" y="859"/>
                    </a:lnTo>
                    <a:lnTo>
                      <a:pt x="850" y="871"/>
                    </a:lnTo>
                    <a:lnTo>
                      <a:pt x="833" y="881"/>
                    </a:lnTo>
                    <a:lnTo>
                      <a:pt x="814" y="892"/>
                    </a:lnTo>
                    <a:lnTo>
                      <a:pt x="797" y="903"/>
                    </a:lnTo>
                    <a:lnTo>
                      <a:pt x="780" y="914"/>
                    </a:lnTo>
                    <a:lnTo>
                      <a:pt x="762" y="926"/>
                    </a:lnTo>
                    <a:lnTo>
                      <a:pt x="745" y="936"/>
                    </a:lnTo>
                    <a:lnTo>
                      <a:pt x="728" y="948"/>
                    </a:lnTo>
                    <a:lnTo>
                      <a:pt x="710" y="958"/>
                    </a:lnTo>
                    <a:lnTo>
                      <a:pt x="692" y="970"/>
                    </a:lnTo>
                    <a:lnTo>
                      <a:pt x="675" y="981"/>
                    </a:lnTo>
                    <a:lnTo>
                      <a:pt x="657" y="992"/>
                    </a:lnTo>
                    <a:lnTo>
                      <a:pt x="640" y="1003"/>
                    </a:lnTo>
                    <a:lnTo>
                      <a:pt x="631" y="1010"/>
                    </a:lnTo>
                    <a:lnTo>
                      <a:pt x="625" y="1020"/>
                    </a:lnTo>
                    <a:lnTo>
                      <a:pt x="624" y="1032"/>
                    </a:lnTo>
                    <a:lnTo>
                      <a:pt x="626" y="1043"/>
                    </a:lnTo>
                    <a:lnTo>
                      <a:pt x="630" y="1048"/>
                    </a:lnTo>
                    <a:lnTo>
                      <a:pt x="633" y="1053"/>
                    </a:lnTo>
                    <a:lnTo>
                      <a:pt x="638" y="1056"/>
                    </a:lnTo>
                    <a:lnTo>
                      <a:pt x="642" y="1058"/>
                    </a:lnTo>
                    <a:lnTo>
                      <a:pt x="648" y="1060"/>
                    </a:lnTo>
                    <a:lnTo>
                      <a:pt x="654" y="1060"/>
                    </a:lnTo>
                    <a:lnTo>
                      <a:pt x="660" y="1058"/>
                    </a:lnTo>
                    <a:lnTo>
                      <a:pt x="666" y="1056"/>
                    </a:lnTo>
                    <a:lnTo>
                      <a:pt x="684" y="1045"/>
                    </a:lnTo>
                    <a:lnTo>
                      <a:pt x="704" y="1033"/>
                    </a:lnTo>
                    <a:lnTo>
                      <a:pt x="722" y="1020"/>
                    </a:lnTo>
                    <a:lnTo>
                      <a:pt x="740" y="1009"/>
                    </a:lnTo>
                    <a:lnTo>
                      <a:pt x="759" y="997"/>
                    </a:lnTo>
                    <a:lnTo>
                      <a:pt x="779" y="985"/>
                    </a:lnTo>
                    <a:lnTo>
                      <a:pt x="797" y="973"/>
                    </a:lnTo>
                    <a:lnTo>
                      <a:pt x="815" y="960"/>
                    </a:lnTo>
                    <a:lnTo>
                      <a:pt x="834" y="949"/>
                    </a:lnTo>
                    <a:lnTo>
                      <a:pt x="853" y="937"/>
                    </a:lnTo>
                    <a:lnTo>
                      <a:pt x="872" y="926"/>
                    </a:lnTo>
                    <a:lnTo>
                      <a:pt x="890" y="914"/>
                    </a:lnTo>
                    <a:lnTo>
                      <a:pt x="910" y="903"/>
                    </a:lnTo>
                    <a:lnTo>
                      <a:pt x="928" y="891"/>
                    </a:lnTo>
                    <a:lnTo>
                      <a:pt x="948" y="880"/>
                    </a:lnTo>
                    <a:lnTo>
                      <a:pt x="966" y="869"/>
                    </a:lnTo>
                    <a:lnTo>
                      <a:pt x="956" y="890"/>
                    </a:lnTo>
                    <a:lnTo>
                      <a:pt x="946" y="910"/>
                    </a:lnTo>
                    <a:lnTo>
                      <a:pt x="934" y="929"/>
                    </a:lnTo>
                    <a:lnTo>
                      <a:pt x="923" y="949"/>
                    </a:lnTo>
                    <a:lnTo>
                      <a:pt x="911" y="970"/>
                    </a:lnTo>
                    <a:lnTo>
                      <a:pt x="900" y="989"/>
                    </a:lnTo>
                    <a:lnTo>
                      <a:pt x="888" y="1009"/>
                    </a:lnTo>
                    <a:lnTo>
                      <a:pt x="877" y="1028"/>
                    </a:lnTo>
                    <a:lnTo>
                      <a:pt x="872" y="1043"/>
                    </a:lnTo>
                    <a:lnTo>
                      <a:pt x="871" y="1050"/>
                    </a:lnTo>
                    <a:lnTo>
                      <a:pt x="872" y="1057"/>
                    </a:lnTo>
                    <a:lnTo>
                      <a:pt x="873" y="1063"/>
                    </a:lnTo>
                    <a:lnTo>
                      <a:pt x="877" y="1069"/>
                    </a:lnTo>
                    <a:lnTo>
                      <a:pt x="880" y="1073"/>
                    </a:lnTo>
                    <a:lnTo>
                      <a:pt x="885" y="1077"/>
                    </a:lnTo>
                    <a:lnTo>
                      <a:pt x="890" y="1079"/>
                    </a:lnTo>
                    <a:lnTo>
                      <a:pt x="895" y="1080"/>
                    </a:lnTo>
                    <a:lnTo>
                      <a:pt x="901" y="1080"/>
                    </a:lnTo>
                    <a:lnTo>
                      <a:pt x="906" y="1079"/>
                    </a:lnTo>
                    <a:lnTo>
                      <a:pt x="912" y="1077"/>
                    </a:lnTo>
                    <a:lnTo>
                      <a:pt x="917" y="1073"/>
                    </a:lnTo>
                    <a:lnTo>
                      <a:pt x="932" y="1060"/>
                    </a:lnTo>
                    <a:lnTo>
                      <a:pt x="946" y="1047"/>
                    </a:lnTo>
                    <a:lnTo>
                      <a:pt x="960" y="1033"/>
                    </a:lnTo>
                    <a:lnTo>
                      <a:pt x="973" y="1022"/>
                    </a:lnTo>
                    <a:lnTo>
                      <a:pt x="988" y="1009"/>
                    </a:lnTo>
                    <a:lnTo>
                      <a:pt x="1003" y="997"/>
                    </a:lnTo>
                    <a:lnTo>
                      <a:pt x="1018" y="986"/>
                    </a:lnTo>
                    <a:lnTo>
                      <a:pt x="1033" y="974"/>
                    </a:lnTo>
                    <a:lnTo>
                      <a:pt x="1048" y="963"/>
                    </a:lnTo>
                    <a:lnTo>
                      <a:pt x="1045" y="972"/>
                    </a:lnTo>
                    <a:lnTo>
                      <a:pt x="1043" y="982"/>
                    </a:lnTo>
                    <a:lnTo>
                      <a:pt x="1039" y="993"/>
                    </a:lnTo>
                    <a:lnTo>
                      <a:pt x="1036" y="1002"/>
                    </a:lnTo>
                    <a:lnTo>
                      <a:pt x="1032" y="1027"/>
                    </a:lnTo>
                    <a:lnTo>
                      <a:pt x="1032" y="1035"/>
                    </a:lnTo>
                    <a:lnTo>
                      <a:pt x="1034" y="1042"/>
                    </a:lnTo>
                    <a:lnTo>
                      <a:pt x="1039" y="1049"/>
                    </a:lnTo>
                    <a:lnTo>
                      <a:pt x="1046" y="1055"/>
                    </a:lnTo>
                    <a:lnTo>
                      <a:pt x="1053" y="1060"/>
                    </a:lnTo>
                    <a:lnTo>
                      <a:pt x="1060" y="1063"/>
                    </a:lnTo>
                    <a:lnTo>
                      <a:pt x="1068" y="1064"/>
                    </a:lnTo>
                    <a:lnTo>
                      <a:pt x="1075" y="1063"/>
                    </a:lnTo>
                    <a:lnTo>
                      <a:pt x="1082" y="1061"/>
                    </a:lnTo>
                    <a:lnTo>
                      <a:pt x="1108" y="1046"/>
                    </a:lnTo>
                    <a:lnTo>
                      <a:pt x="1124" y="1035"/>
                    </a:lnTo>
                    <a:lnTo>
                      <a:pt x="1141" y="1026"/>
                    </a:lnTo>
                    <a:lnTo>
                      <a:pt x="1158" y="1017"/>
                    </a:lnTo>
                    <a:lnTo>
                      <a:pt x="1174" y="1007"/>
                    </a:lnTo>
                    <a:lnTo>
                      <a:pt x="1190" y="997"/>
                    </a:lnTo>
                    <a:lnTo>
                      <a:pt x="1206" y="988"/>
                    </a:lnTo>
                    <a:lnTo>
                      <a:pt x="1222" y="979"/>
                    </a:lnTo>
                    <a:lnTo>
                      <a:pt x="1239" y="969"/>
                    </a:lnTo>
                    <a:lnTo>
                      <a:pt x="1239" y="970"/>
                    </a:lnTo>
                    <a:lnTo>
                      <a:pt x="1239" y="972"/>
                    </a:lnTo>
                    <a:lnTo>
                      <a:pt x="1239" y="973"/>
                    </a:lnTo>
                    <a:lnTo>
                      <a:pt x="1240" y="974"/>
                    </a:lnTo>
                    <a:lnTo>
                      <a:pt x="1242" y="985"/>
                    </a:lnTo>
                    <a:lnTo>
                      <a:pt x="1245" y="993"/>
                    </a:lnTo>
                    <a:lnTo>
                      <a:pt x="1250" y="1000"/>
                    </a:lnTo>
                    <a:lnTo>
                      <a:pt x="1257" y="1004"/>
                    </a:lnTo>
                    <a:lnTo>
                      <a:pt x="1265" y="1007"/>
                    </a:lnTo>
                    <a:lnTo>
                      <a:pt x="1274" y="1008"/>
                    </a:lnTo>
                    <a:lnTo>
                      <a:pt x="1279" y="1008"/>
                    </a:lnTo>
                    <a:lnTo>
                      <a:pt x="1282" y="1008"/>
                    </a:lnTo>
                    <a:lnTo>
                      <a:pt x="1287" y="1007"/>
                    </a:lnTo>
                    <a:lnTo>
                      <a:pt x="1290" y="1005"/>
                    </a:lnTo>
                    <a:lnTo>
                      <a:pt x="1304" y="997"/>
                    </a:lnTo>
                    <a:lnTo>
                      <a:pt x="1310" y="995"/>
                    </a:lnTo>
                    <a:lnTo>
                      <a:pt x="1316" y="993"/>
                    </a:lnTo>
                    <a:lnTo>
                      <a:pt x="1322" y="990"/>
                    </a:lnTo>
                    <a:lnTo>
                      <a:pt x="1328" y="989"/>
                    </a:lnTo>
                    <a:lnTo>
                      <a:pt x="1334" y="987"/>
                    </a:lnTo>
                    <a:lnTo>
                      <a:pt x="1340" y="985"/>
                    </a:lnTo>
                    <a:lnTo>
                      <a:pt x="1346" y="984"/>
                    </a:lnTo>
                    <a:lnTo>
                      <a:pt x="1352" y="981"/>
                    </a:lnTo>
                    <a:lnTo>
                      <a:pt x="1352" y="981"/>
                    </a:lnTo>
                    <a:lnTo>
                      <a:pt x="1352" y="981"/>
                    </a:lnTo>
                    <a:lnTo>
                      <a:pt x="1352" y="981"/>
                    </a:lnTo>
                    <a:lnTo>
                      <a:pt x="1352" y="982"/>
                    </a:lnTo>
                    <a:lnTo>
                      <a:pt x="1354" y="989"/>
                    </a:lnTo>
                    <a:lnTo>
                      <a:pt x="1356" y="996"/>
                    </a:lnTo>
                    <a:lnTo>
                      <a:pt x="1361" y="1001"/>
                    </a:lnTo>
                    <a:lnTo>
                      <a:pt x="1365" y="1005"/>
                    </a:lnTo>
                    <a:lnTo>
                      <a:pt x="1371" y="1008"/>
                    </a:lnTo>
                    <a:lnTo>
                      <a:pt x="1383" y="1011"/>
                    </a:lnTo>
                    <a:lnTo>
                      <a:pt x="1390" y="1013"/>
                    </a:lnTo>
                    <a:lnTo>
                      <a:pt x="1393" y="1015"/>
                    </a:lnTo>
                    <a:lnTo>
                      <a:pt x="1398" y="1015"/>
                    </a:lnTo>
                    <a:lnTo>
                      <a:pt x="1402" y="1015"/>
                    </a:lnTo>
                    <a:lnTo>
                      <a:pt x="1406" y="1013"/>
                    </a:lnTo>
                    <a:lnTo>
                      <a:pt x="1462" y="997"/>
                    </a:lnTo>
                    <a:lnTo>
                      <a:pt x="1478" y="994"/>
                    </a:lnTo>
                    <a:lnTo>
                      <a:pt x="1494" y="989"/>
                    </a:lnTo>
                    <a:lnTo>
                      <a:pt x="1509" y="985"/>
                    </a:lnTo>
                    <a:lnTo>
                      <a:pt x="1526" y="980"/>
                    </a:lnTo>
                    <a:lnTo>
                      <a:pt x="1542" y="974"/>
                    </a:lnTo>
                    <a:lnTo>
                      <a:pt x="1557" y="970"/>
                    </a:lnTo>
                    <a:lnTo>
                      <a:pt x="1573" y="964"/>
                    </a:lnTo>
                    <a:lnTo>
                      <a:pt x="1589" y="959"/>
                    </a:lnTo>
                    <a:lnTo>
                      <a:pt x="1588" y="960"/>
                    </a:lnTo>
                    <a:lnTo>
                      <a:pt x="1588" y="962"/>
                    </a:lnTo>
                    <a:lnTo>
                      <a:pt x="1587" y="963"/>
                    </a:lnTo>
                    <a:lnTo>
                      <a:pt x="1586" y="964"/>
                    </a:lnTo>
                    <a:lnTo>
                      <a:pt x="1591" y="966"/>
                    </a:lnTo>
                    <a:lnTo>
                      <a:pt x="1597" y="966"/>
                    </a:lnTo>
                    <a:lnTo>
                      <a:pt x="1603" y="966"/>
                    </a:lnTo>
                    <a:lnTo>
                      <a:pt x="1609" y="964"/>
                    </a:lnTo>
                    <a:lnTo>
                      <a:pt x="1613" y="962"/>
                    </a:lnTo>
                    <a:lnTo>
                      <a:pt x="1618" y="958"/>
                    </a:lnTo>
                    <a:lnTo>
                      <a:pt x="1621" y="954"/>
                    </a:lnTo>
                    <a:lnTo>
                      <a:pt x="1624" y="948"/>
                    </a:lnTo>
                    <a:lnTo>
                      <a:pt x="1626" y="936"/>
                    </a:lnTo>
                    <a:lnTo>
                      <a:pt x="1625" y="925"/>
                    </a:lnTo>
                    <a:lnTo>
                      <a:pt x="1619" y="915"/>
                    </a:lnTo>
                    <a:lnTo>
                      <a:pt x="1610" y="910"/>
                    </a:lnTo>
                    <a:lnTo>
                      <a:pt x="1596" y="904"/>
                    </a:lnTo>
                    <a:lnTo>
                      <a:pt x="1581" y="903"/>
                    </a:lnTo>
                    <a:lnTo>
                      <a:pt x="1567" y="905"/>
                    </a:lnTo>
                    <a:lnTo>
                      <a:pt x="1552" y="909"/>
                    </a:lnTo>
                    <a:lnTo>
                      <a:pt x="1537" y="914"/>
                    </a:lnTo>
                    <a:lnTo>
                      <a:pt x="1522" y="920"/>
                    </a:lnTo>
                    <a:lnTo>
                      <a:pt x="1508" y="925"/>
                    </a:lnTo>
                    <a:lnTo>
                      <a:pt x="1493" y="928"/>
                    </a:lnTo>
                    <a:lnTo>
                      <a:pt x="1416" y="950"/>
                    </a:lnTo>
                    <a:lnTo>
                      <a:pt x="1416" y="947"/>
                    </a:lnTo>
                    <a:lnTo>
                      <a:pt x="1416" y="936"/>
                    </a:lnTo>
                    <a:lnTo>
                      <a:pt x="1413" y="926"/>
                    </a:lnTo>
                    <a:lnTo>
                      <a:pt x="1406" y="918"/>
                    </a:lnTo>
                    <a:lnTo>
                      <a:pt x="1396" y="913"/>
                    </a:lnTo>
                    <a:lnTo>
                      <a:pt x="1390" y="912"/>
                    </a:lnTo>
                    <a:lnTo>
                      <a:pt x="1386" y="911"/>
                    </a:lnTo>
                    <a:lnTo>
                      <a:pt x="1383" y="911"/>
                    </a:lnTo>
                    <a:lnTo>
                      <a:pt x="1378" y="911"/>
                    </a:lnTo>
                    <a:lnTo>
                      <a:pt x="1375" y="912"/>
                    </a:lnTo>
                    <a:lnTo>
                      <a:pt x="1361" y="917"/>
                    </a:lnTo>
                    <a:lnTo>
                      <a:pt x="1354" y="919"/>
                    </a:lnTo>
                    <a:lnTo>
                      <a:pt x="1347" y="920"/>
                    </a:lnTo>
                    <a:lnTo>
                      <a:pt x="1340" y="922"/>
                    </a:lnTo>
                    <a:lnTo>
                      <a:pt x="1334" y="925"/>
                    </a:lnTo>
                    <a:lnTo>
                      <a:pt x="1327" y="927"/>
                    </a:lnTo>
                    <a:lnTo>
                      <a:pt x="1320" y="929"/>
                    </a:lnTo>
                    <a:lnTo>
                      <a:pt x="1315" y="932"/>
                    </a:lnTo>
                    <a:lnTo>
                      <a:pt x="1308" y="934"/>
                    </a:lnTo>
                    <a:lnTo>
                      <a:pt x="1312" y="904"/>
                    </a:lnTo>
                    <a:lnTo>
                      <a:pt x="1311" y="900"/>
                    </a:lnTo>
                    <a:lnTo>
                      <a:pt x="1310" y="897"/>
                    </a:lnTo>
                    <a:lnTo>
                      <a:pt x="1309" y="894"/>
                    </a:lnTo>
                    <a:lnTo>
                      <a:pt x="1308" y="891"/>
                    </a:lnTo>
                    <a:lnTo>
                      <a:pt x="1304" y="887"/>
                    </a:lnTo>
                    <a:lnTo>
                      <a:pt x="1300" y="883"/>
                    </a:lnTo>
                    <a:lnTo>
                      <a:pt x="1295" y="880"/>
                    </a:lnTo>
                    <a:lnTo>
                      <a:pt x="1290" y="877"/>
                    </a:lnTo>
                    <a:lnTo>
                      <a:pt x="1285" y="877"/>
                    </a:lnTo>
                    <a:lnTo>
                      <a:pt x="1279" y="877"/>
                    </a:lnTo>
                    <a:lnTo>
                      <a:pt x="1274" y="880"/>
                    </a:lnTo>
                    <a:lnTo>
                      <a:pt x="1268" y="882"/>
                    </a:lnTo>
                    <a:lnTo>
                      <a:pt x="1249" y="894"/>
                    </a:lnTo>
                    <a:lnTo>
                      <a:pt x="1234" y="904"/>
                    </a:lnTo>
                    <a:lnTo>
                      <a:pt x="1218" y="913"/>
                    </a:lnTo>
                    <a:lnTo>
                      <a:pt x="1203" y="922"/>
                    </a:lnTo>
                    <a:lnTo>
                      <a:pt x="1187" y="932"/>
                    </a:lnTo>
                    <a:lnTo>
                      <a:pt x="1172" y="941"/>
                    </a:lnTo>
                    <a:lnTo>
                      <a:pt x="1156" y="950"/>
                    </a:lnTo>
                    <a:lnTo>
                      <a:pt x="1139" y="959"/>
                    </a:lnTo>
                    <a:lnTo>
                      <a:pt x="1123" y="969"/>
                    </a:lnTo>
                    <a:lnTo>
                      <a:pt x="1102" y="981"/>
                    </a:lnTo>
                    <a:lnTo>
                      <a:pt x="1105" y="974"/>
                    </a:lnTo>
                    <a:lnTo>
                      <a:pt x="1107" y="966"/>
                    </a:lnTo>
                    <a:lnTo>
                      <a:pt x="1108" y="959"/>
                    </a:lnTo>
                    <a:lnTo>
                      <a:pt x="1111" y="952"/>
                    </a:lnTo>
                    <a:lnTo>
                      <a:pt x="1124" y="900"/>
                    </a:lnTo>
                    <a:lnTo>
                      <a:pt x="1124" y="892"/>
                    </a:lnTo>
                    <a:lnTo>
                      <a:pt x="1122" y="886"/>
                    </a:lnTo>
                    <a:lnTo>
                      <a:pt x="1119" y="879"/>
                    </a:lnTo>
                    <a:lnTo>
                      <a:pt x="1113" y="874"/>
                    </a:lnTo>
                    <a:lnTo>
                      <a:pt x="1108" y="869"/>
                    </a:lnTo>
                    <a:lnTo>
                      <a:pt x="1104" y="867"/>
                    </a:lnTo>
                    <a:lnTo>
                      <a:pt x="1100" y="865"/>
                    </a:lnTo>
                    <a:lnTo>
                      <a:pt x="1096" y="864"/>
                    </a:lnTo>
                    <a:lnTo>
                      <a:pt x="1091" y="864"/>
                    </a:lnTo>
                    <a:lnTo>
                      <a:pt x="1085" y="865"/>
                    </a:lnTo>
                    <a:lnTo>
                      <a:pt x="1081" y="866"/>
                    </a:lnTo>
                    <a:lnTo>
                      <a:pt x="1077" y="868"/>
                    </a:lnTo>
                    <a:lnTo>
                      <a:pt x="1073" y="871"/>
                    </a:lnTo>
                    <a:lnTo>
                      <a:pt x="1056" y="883"/>
                    </a:lnTo>
                    <a:lnTo>
                      <a:pt x="1049" y="888"/>
                    </a:lnTo>
                    <a:lnTo>
                      <a:pt x="1044" y="894"/>
                    </a:lnTo>
                    <a:lnTo>
                      <a:pt x="1037" y="898"/>
                    </a:lnTo>
                    <a:lnTo>
                      <a:pt x="1030" y="904"/>
                    </a:lnTo>
                    <a:lnTo>
                      <a:pt x="1023" y="909"/>
                    </a:lnTo>
                    <a:lnTo>
                      <a:pt x="1016" y="914"/>
                    </a:lnTo>
                    <a:lnTo>
                      <a:pt x="1010" y="919"/>
                    </a:lnTo>
                    <a:lnTo>
                      <a:pt x="1003" y="924"/>
                    </a:lnTo>
                    <a:lnTo>
                      <a:pt x="1009" y="913"/>
                    </a:lnTo>
                    <a:lnTo>
                      <a:pt x="1014" y="903"/>
                    </a:lnTo>
                    <a:lnTo>
                      <a:pt x="1019" y="892"/>
                    </a:lnTo>
                    <a:lnTo>
                      <a:pt x="1024" y="882"/>
                    </a:lnTo>
                    <a:lnTo>
                      <a:pt x="1041" y="830"/>
                    </a:lnTo>
                    <a:lnTo>
                      <a:pt x="1041" y="823"/>
                    </a:lnTo>
                    <a:lnTo>
                      <a:pt x="1040" y="817"/>
                    </a:lnTo>
                    <a:lnTo>
                      <a:pt x="1038" y="811"/>
                    </a:lnTo>
                    <a:lnTo>
                      <a:pt x="1034" y="806"/>
                    </a:lnTo>
                    <a:lnTo>
                      <a:pt x="1028" y="799"/>
                    </a:lnTo>
                    <a:lnTo>
                      <a:pt x="1022" y="794"/>
                    </a:lnTo>
                    <a:lnTo>
                      <a:pt x="1015" y="791"/>
                    </a:lnTo>
                    <a:lnTo>
                      <a:pt x="1008" y="790"/>
                    </a:lnTo>
                    <a:lnTo>
                      <a:pt x="1000" y="791"/>
                    </a:lnTo>
                    <a:lnTo>
                      <a:pt x="971" y="799"/>
                    </a:lnTo>
                    <a:lnTo>
                      <a:pt x="964" y="802"/>
                    </a:lnTo>
                    <a:lnTo>
                      <a:pt x="958" y="806"/>
                    </a:lnTo>
                    <a:lnTo>
                      <a:pt x="951" y="809"/>
                    </a:lnTo>
                    <a:lnTo>
                      <a:pt x="946" y="813"/>
                    </a:lnTo>
                    <a:lnTo>
                      <a:pt x="939" y="817"/>
                    </a:lnTo>
                    <a:lnTo>
                      <a:pt x="933" y="821"/>
                    </a:lnTo>
                    <a:lnTo>
                      <a:pt x="926" y="824"/>
                    </a:lnTo>
                    <a:lnTo>
                      <a:pt x="920" y="828"/>
                    </a:lnTo>
                    <a:lnTo>
                      <a:pt x="881" y="691"/>
                    </a:lnTo>
                    <a:lnTo>
                      <a:pt x="1018" y="691"/>
                    </a:lnTo>
                    <a:lnTo>
                      <a:pt x="1018" y="656"/>
                    </a:lnTo>
                    <a:lnTo>
                      <a:pt x="1109" y="656"/>
                    </a:lnTo>
                    <a:lnTo>
                      <a:pt x="1109" y="691"/>
                    </a:lnTo>
                    <a:lnTo>
                      <a:pt x="1619" y="691"/>
                    </a:lnTo>
                    <a:lnTo>
                      <a:pt x="1619" y="623"/>
                    </a:lnTo>
                    <a:lnTo>
                      <a:pt x="1407" y="623"/>
                    </a:lnTo>
                    <a:lnTo>
                      <a:pt x="1387" y="492"/>
                    </a:lnTo>
                    <a:lnTo>
                      <a:pt x="1545" y="492"/>
                    </a:lnTo>
                    <a:lnTo>
                      <a:pt x="1545" y="424"/>
                    </a:lnTo>
                    <a:lnTo>
                      <a:pt x="1354" y="424"/>
                    </a:lnTo>
                    <a:lnTo>
                      <a:pt x="1319" y="277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cxnSp>
        <p:nvCxnSpPr>
          <p:cNvPr id="29" name="Connecteur droit avec flèche 28"/>
          <p:cNvCxnSpPr>
            <a:stCxn id="6" idx="2"/>
            <a:endCxn id="9" idx="0"/>
          </p:cNvCxnSpPr>
          <p:nvPr/>
        </p:nvCxnSpPr>
        <p:spPr>
          <a:xfrm flipH="1">
            <a:off x="2125422" y="1386221"/>
            <a:ext cx="9815" cy="3214702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>
            <a:off x="2432720" y="1958511"/>
            <a:ext cx="1800200" cy="263894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8" idx="1"/>
          </p:cNvCxnSpPr>
          <p:nvPr/>
        </p:nvCxnSpPr>
        <p:spPr>
          <a:xfrm>
            <a:off x="5385049" y="1502991"/>
            <a:ext cx="1498519" cy="62474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7906755" y="442079"/>
            <a:ext cx="1222709" cy="1042705"/>
            <a:chOff x="7979496" y="1124744"/>
            <a:chExt cx="2086072" cy="2084360"/>
          </a:xfrm>
        </p:grpSpPr>
        <p:pic>
          <p:nvPicPr>
            <p:cNvPr id="44" name="Picture 10" descr="C:\Documents and Settings\Paul\Local Settings\Temporary Internet Files\Content.IE5\GBOG5CS2\MC900431624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068" y="1124744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0" descr="C:\Documents and Settings\Paul\Local Settings\Temporary Internet Files\Content.IE5\GBOG5CS2\MC900431624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1500" y="1268287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:\Documents and Settings\Paul\Local Settings\Temporary Internet Files\Content.IE5\GBOG5CS2\MC900431624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9496" y="1494604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6" name="Connecteur droit avec flèche 45"/>
          <p:cNvCxnSpPr>
            <a:stCxn id="7" idx="3"/>
            <a:endCxn id="1034" idx="1"/>
          </p:cNvCxnSpPr>
          <p:nvPr/>
        </p:nvCxnSpPr>
        <p:spPr>
          <a:xfrm flipV="1">
            <a:off x="5385049" y="1055943"/>
            <a:ext cx="2521706" cy="17410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ZoneTexte 99"/>
          <p:cNvSpPr txBox="1"/>
          <p:nvPr/>
        </p:nvSpPr>
        <p:spPr>
          <a:xfrm>
            <a:off x="5334765" y="4530368"/>
            <a:ext cx="1242173" cy="338792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tIns="0" rtlCol="0">
            <a:spAutoFit/>
          </a:bodyPr>
          <a:lstStyle/>
          <a:p>
            <a:pPr algn="ctr"/>
            <a:r>
              <a:rPr lang="fr-F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Computing</a:t>
            </a:r>
            <a:endParaRPr lang="fr-F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Rectangle à coins arrondis 96"/>
          <p:cNvSpPr/>
          <p:nvPr/>
        </p:nvSpPr>
        <p:spPr>
          <a:xfrm>
            <a:off x="5097016" y="4850860"/>
            <a:ext cx="1768981" cy="1774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2" name="Groupe 51"/>
          <p:cNvGrpSpPr/>
          <p:nvPr/>
        </p:nvGrpSpPr>
        <p:grpSpPr>
          <a:xfrm>
            <a:off x="5212603" y="5648037"/>
            <a:ext cx="1512129" cy="1009472"/>
            <a:chOff x="5128236" y="4944440"/>
            <a:chExt cx="2417052" cy="1650856"/>
          </a:xfrm>
        </p:grpSpPr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936" y="4944440"/>
              <a:ext cx="1467352" cy="1408658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281" y="5067961"/>
              <a:ext cx="1467352" cy="1408658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236" y="5186638"/>
              <a:ext cx="1467352" cy="1408658"/>
            </a:xfrm>
            <a:prstGeom prst="rect">
              <a:avLst/>
            </a:prstGeom>
          </p:spPr>
        </p:pic>
      </p:grpSp>
      <p:grpSp>
        <p:nvGrpSpPr>
          <p:cNvPr id="59" name="Groupe 58"/>
          <p:cNvGrpSpPr/>
          <p:nvPr/>
        </p:nvGrpSpPr>
        <p:grpSpPr>
          <a:xfrm>
            <a:off x="5212603" y="4917161"/>
            <a:ext cx="1512129" cy="1009472"/>
            <a:chOff x="5128236" y="4944440"/>
            <a:chExt cx="2417052" cy="1650856"/>
          </a:xfrm>
        </p:grpSpPr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936" y="4944440"/>
              <a:ext cx="1467352" cy="1408658"/>
            </a:xfrm>
            <a:prstGeom prst="rect">
              <a:avLst/>
            </a:prstGeom>
          </p:spPr>
        </p:pic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281" y="5067961"/>
              <a:ext cx="1467352" cy="1408658"/>
            </a:xfrm>
            <a:prstGeom prst="rect">
              <a:avLst/>
            </a:prstGeom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236" y="5186638"/>
              <a:ext cx="1467352" cy="1408658"/>
            </a:xfrm>
            <a:prstGeom prst="rect">
              <a:avLst/>
            </a:prstGeom>
          </p:spPr>
        </p:pic>
      </p:grpSp>
      <p:sp>
        <p:nvSpPr>
          <p:cNvPr id="99" name="ZoneTexte 98"/>
          <p:cNvSpPr txBox="1"/>
          <p:nvPr/>
        </p:nvSpPr>
        <p:spPr>
          <a:xfrm>
            <a:off x="7681108" y="4530368"/>
            <a:ext cx="921483" cy="338792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tIns="0" rtlCol="0">
            <a:spAutoFit/>
          </a:bodyPr>
          <a:lstStyle/>
          <a:p>
            <a:pPr algn="ctr"/>
            <a:r>
              <a:rPr lang="fr-F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  <a:endParaRPr lang="fr-F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Rectangle à coins arrondis 95"/>
          <p:cNvSpPr/>
          <p:nvPr/>
        </p:nvSpPr>
        <p:spPr>
          <a:xfrm>
            <a:off x="6934875" y="4850860"/>
            <a:ext cx="2482621" cy="17744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78" y="5728074"/>
            <a:ext cx="755777" cy="718593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25" y="5868140"/>
            <a:ext cx="755777" cy="718593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66" y="5755142"/>
            <a:ext cx="755777" cy="718593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513" y="5893224"/>
            <a:ext cx="755777" cy="718593"/>
          </a:xfrm>
          <a:prstGeom prst="rect">
            <a:avLst/>
          </a:prstGeom>
        </p:spPr>
      </p:pic>
      <p:sp>
        <p:nvSpPr>
          <p:cNvPr id="58" name="Cylindre 57"/>
          <p:cNvSpPr/>
          <p:nvPr/>
        </p:nvSpPr>
        <p:spPr>
          <a:xfrm>
            <a:off x="7292736" y="4994060"/>
            <a:ext cx="418249" cy="458851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Cylindre 68"/>
          <p:cNvSpPr/>
          <p:nvPr/>
        </p:nvSpPr>
        <p:spPr>
          <a:xfrm>
            <a:off x="8012044" y="4995971"/>
            <a:ext cx="418249" cy="458851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Cylindre 69"/>
          <p:cNvSpPr/>
          <p:nvPr/>
        </p:nvSpPr>
        <p:spPr>
          <a:xfrm>
            <a:off x="8709612" y="4973234"/>
            <a:ext cx="418249" cy="458851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4" name="Image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584" y="5741537"/>
            <a:ext cx="755777" cy="718593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31" y="5881603"/>
            <a:ext cx="755777" cy="718593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472" y="5768606"/>
            <a:ext cx="755777" cy="718593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19" y="5906688"/>
            <a:ext cx="755777" cy="718593"/>
          </a:xfrm>
          <a:prstGeom prst="rect">
            <a:avLst/>
          </a:prstGeom>
        </p:spPr>
      </p:pic>
      <p:cxnSp>
        <p:nvCxnSpPr>
          <p:cNvPr id="86" name="Connecteur droit avec flèche 85"/>
          <p:cNvCxnSpPr/>
          <p:nvPr/>
        </p:nvCxnSpPr>
        <p:spPr>
          <a:xfrm>
            <a:off x="7449700" y="5523916"/>
            <a:ext cx="0" cy="2906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>
            <a:off x="7745632" y="5523916"/>
            <a:ext cx="0" cy="2906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8337497" y="5523916"/>
            <a:ext cx="0" cy="2906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8041564" y="5523916"/>
            <a:ext cx="0" cy="2906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8633429" y="5523916"/>
            <a:ext cx="0" cy="2906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>
            <a:off x="8929363" y="5523916"/>
            <a:ext cx="0" cy="2906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34" idx="2"/>
          </p:cNvCxnSpPr>
          <p:nvPr/>
        </p:nvCxnSpPr>
        <p:spPr>
          <a:xfrm>
            <a:off x="8409215" y="1484784"/>
            <a:ext cx="0" cy="306017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>
            <a:stCxn id="87" idx="1"/>
            <a:endCxn id="9" idx="3"/>
          </p:cNvCxnSpPr>
          <p:nvPr/>
        </p:nvCxnSpPr>
        <p:spPr>
          <a:xfrm flipH="1" flipV="1">
            <a:off x="2688725" y="5106697"/>
            <a:ext cx="2327183" cy="35638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6634564" y="3815596"/>
            <a:ext cx="1486788" cy="477500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Ressources</a:t>
            </a:r>
          </a:p>
        </p:txBody>
      </p:sp>
      <p:cxnSp>
        <p:nvCxnSpPr>
          <p:cNvPr id="129" name="Connecteur droit avec flèche 128"/>
          <p:cNvCxnSpPr/>
          <p:nvPr/>
        </p:nvCxnSpPr>
        <p:spPr>
          <a:xfrm flipH="1">
            <a:off x="7561717" y="2348880"/>
            <a:ext cx="665" cy="151216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5015908" y="1713746"/>
            <a:ext cx="911132" cy="2147302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135"/>
          <p:cNvSpPr txBox="1"/>
          <p:nvPr/>
        </p:nvSpPr>
        <p:spPr>
          <a:xfrm rot="21377466">
            <a:off x="5892294" y="742200"/>
            <a:ext cx="14941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DataSets</a:t>
            </a:r>
            <a:r>
              <a:rPr lang="fr-FR" dirty="0" smtClean="0"/>
              <a:t> Info</a:t>
            </a:r>
            <a:endParaRPr lang="fr-FR" dirty="0"/>
          </a:p>
        </p:txBody>
      </p:sp>
      <p:sp>
        <p:nvSpPr>
          <p:cNvPr id="137" name="ZoneTexte 136"/>
          <p:cNvSpPr txBox="1"/>
          <p:nvPr/>
        </p:nvSpPr>
        <p:spPr>
          <a:xfrm rot="5400000">
            <a:off x="8136206" y="2279016"/>
            <a:ext cx="10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Indexing</a:t>
            </a:r>
            <a:endParaRPr lang="fr-FR" dirty="0"/>
          </a:p>
        </p:txBody>
      </p:sp>
      <p:sp>
        <p:nvSpPr>
          <p:cNvPr id="138" name="ZoneTexte 137"/>
          <p:cNvSpPr txBox="1"/>
          <p:nvPr/>
        </p:nvSpPr>
        <p:spPr>
          <a:xfrm rot="5400000">
            <a:off x="7193834" y="2864603"/>
            <a:ext cx="12896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Publication</a:t>
            </a:r>
            <a:endParaRPr lang="fr-FR" dirty="0"/>
          </a:p>
        </p:txBody>
      </p:sp>
      <p:sp>
        <p:nvSpPr>
          <p:cNvPr id="139" name="ZoneTexte 138"/>
          <p:cNvSpPr txBox="1"/>
          <p:nvPr/>
        </p:nvSpPr>
        <p:spPr>
          <a:xfrm rot="1374203">
            <a:off x="5531608" y="1546137"/>
            <a:ext cx="14512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Ressources</a:t>
            </a:r>
          </a:p>
          <a:p>
            <a:r>
              <a:rPr lang="fr-FR" dirty="0" smtClean="0"/>
              <a:t>Info</a:t>
            </a:r>
            <a:endParaRPr lang="fr-FR" dirty="0"/>
          </a:p>
        </p:txBody>
      </p:sp>
      <p:sp>
        <p:nvSpPr>
          <p:cNvPr id="141" name="ZoneTexte 140"/>
          <p:cNvSpPr txBox="1"/>
          <p:nvPr/>
        </p:nvSpPr>
        <p:spPr>
          <a:xfrm rot="18264347">
            <a:off x="2948765" y="2541898"/>
            <a:ext cx="95571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Queries</a:t>
            </a:r>
            <a:endParaRPr lang="fr-FR" dirty="0"/>
          </a:p>
        </p:txBody>
      </p:sp>
      <p:sp>
        <p:nvSpPr>
          <p:cNvPr id="142" name="ZoneTexte 141"/>
          <p:cNvSpPr txBox="1"/>
          <p:nvPr/>
        </p:nvSpPr>
        <p:spPr>
          <a:xfrm rot="495858">
            <a:off x="3483718" y="4961773"/>
            <a:ext cx="1112869" cy="672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300"/>
              </a:lnSpc>
            </a:pPr>
            <a:r>
              <a:rPr lang="fr-FR" dirty="0" err="1" smtClean="0"/>
              <a:t>Dynamic</a:t>
            </a:r>
            <a:endParaRPr lang="fr-FR" dirty="0"/>
          </a:p>
          <a:p>
            <a:pPr>
              <a:lnSpc>
                <a:spcPts val="2300"/>
              </a:lnSpc>
            </a:pPr>
            <a:r>
              <a:rPr lang="fr-FR" dirty="0" smtClean="0"/>
              <a:t>Evolution</a:t>
            </a:r>
            <a:endParaRPr lang="fr-FR" dirty="0"/>
          </a:p>
        </p:txBody>
      </p:sp>
      <p:sp>
        <p:nvSpPr>
          <p:cNvPr id="143" name="ZoneTexte 142"/>
          <p:cNvSpPr txBox="1"/>
          <p:nvPr/>
        </p:nvSpPr>
        <p:spPr>
          <a:xfrm rot="5400000">
            <a:off x="1859193" y="2694298"/>
            <a:ext cx="95571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Queries</a:t>
            </a:r>
            <a:endParaRPr lang="fr-FR" dirty="0"/>
          </a:p>
        </p:txBody>
      </p:sp>
      <p:sp>
        <p:nvSpPr>
          <p:cNvPr id="144" name="ZoneTexte 143"/>
          <p:cNvSpPr txBox="1"/>
          <p:nvPr/>
        </p:nvSpPr>
        <p:spPr>
          <a:xfrm rot="4060769">
            <a:off x="4694366" y="2694298"/>
            <a:ext cx="11758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Allocation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911760" y="29610"/>
            <a:ext cx="1763639" cy="844808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Workload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Management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5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irage 9"/>
          <p:cNvSpPr/>
          <p:nvPr/>
        </p:nvSpPr>
        <p:spPr>
          <a:xfrm rot="16200000">
            <a:off x="1744924" y="1995160"/>
            <a:ext cx="1272101" cy="1800386"/>
          </a:xfrm>
          <a:prstGeom prst="bentArrow">
            <a:avLst>
              <a:gd name="adj1" fmla="val 13218"/>
              <a:gd name="adj2" fmla="val 12972"/>
              <a:gd name="adj3" fmla="val 20582"/>
              <a:gd name="adj4" fmla="val 4516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69" y="290193"/>
            <a:ext cx="544546" cy="814888"/>
          </a:xfrm>
          <a:prstGeom prst="rect">
            <a:avLst/>
          </a:prstGeom>
        </p:spPr>
      </p:pic>
      <p:grpSp>
        <p:nvGrpSpPr>
          <p:cNvPr id="39" name="Groupe 38"/>
          <p:cNvGrpSpPr/>
          <p:nvPr/>
        </p:nvGrpSpPr>
        <p:grpSpPr>
          <a:xfrm>
            <a:off x="3066470" y="93449"/>
            <a:ext cx="693453" cy="616025"/>
            <a:chOff x="7979496" y="1124744"/>
            <a:chExt cx="2086072" cy="2084360"/>
          </a:xfrm>
        </p:grpSpPr>
        <p:pic>
          <p:nvPicPr>
            <p:cNvPr id="44" name="Picture 10" descr="C:\Documents and Settings\Paul\Local Settings\Temporary Internet Files\Content.IE5\GBOG5CS2\MC900431624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068" y="1124744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0" descr="C:\Documents and Settings\Paul\Local Settings\Temporary Internet Files\Content.IE5\GBOG5CS2\MC900431624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1500" y="1268287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:\Documents and Settings\Paul\Local Settings\Temporary Internet Files\Content.IE5\GBOG5CS2\MC900431624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9496" y="1494604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ZoneTexte 12"/>
          <p:cNvSpPr txBox="1"/>
          <p:nvPr/>
        </p:nvSpPr>
        <p:spPr>
          <a:xfrm>
            <a:off x="1064568" y="1360056"/>
            <a:ext cx="1575548" cy="844808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Job </a:t>
            </a:r>
          </a:p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Submission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2751971" y="1772816"/>
            <a:ext cx="1552957" cy="1867350"/>
            <a:chOff x="3760083" y="1772816"/>
            <a:chExt cx="1552957" cy="1867350"/>
          </a:xfrm>
        </p:grpSpPr>
        <p:sp>
          <p:nvSpPr>
            <p:cNvPr id="73" name="ZoneTexte 72"/>
            <p:cNvSpPr txBox="1"/>
            <p:nvPr/>
          </p:nvSpPr>
          <p:spPr>
            <a:xfrm>
              <a:off x="4289280" y="1772816"/>
              <a:ext cx="452827" cy="338792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none" tIns="0" rtlCol="0">
              <a:spAutoFit/>
            </a:bodyPr>
            <a:lstStyle/>
            <a:p>
              <a:pPr algn="ctr"/>
              <a:r>
                <a:rPr lang="fr-FR" sz="1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</a:t>
              </a:r>
              <a:endParaRPr lang="fr-F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3760083" y="2086627"/>
              <a:ext cx="1552957" cy="15535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9" name="Groupe 78"/>
            <p:cNvGrpSpPr/>
            <p:nvPr/>
          </p:nvGrpSpPr>
          <p:grpSpPr>
            <a:xfrm>
              <a:off x="3916459" y="2890485"/>
              <a:ext cx="1324573" cy="727557"/>
              <a:chOff x="5128236" y="4944440"/>
              <a:chExt cx="2417052" cy="1650856"/>
            </a:xfrm>
          </p:grpSpPr>
          <p:pic>
            <p:nvPicPr>
              <p:cNvPr id="80" name="Image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936" y="4944440"/>
                <a:ext cx="1467352" cy="1408658"/>
              </a:xfrm>
              <a:prstGeom prst="rect">
                <a:avLst/>
              </a:prstGeom>
            </p:spPr>
          </p:pic>
          <p:pic>
            <p:nvPicPr>
              <p:cNvPr id="81" name="Image 8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4281" y="5067961"/>
                <a:ext cx="1467352" cy="1408658"/>
              </a:xfrm>
              <a:prstGeom prst="rect">
                <a:avLst/>
              </a:prstGeom>
            </p:spPr>
          </p:pic>
          <p:pic>
            <p:nvPicPr>
              <p:cNvPr id="82" name="Image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236" y="5186638"/>
                <a:ext cx="1467352" cy="1408658"/>
              </a:xfrm>
              <a:prstGeom prst="rect">
                <a:avLst/>
              </a:prstGeom>
            </p:spPr>
          </p:pic>
        </p:grpSp>
        <p:grpSp>
          <p:nvGrpSpPr>
            <p:cNvPr id="83" name="Groupe 82"/>
            <p:cNvGrpSpPr/>
            <p:nvPr/>
          </p:nvGrpSpPr>
          <p:grpSpPr>
            <a:xfrm>
              <a:off x="3916459" y="2204864"/>
              <a:ext cx="1324573" cy="727557"/>
              <a:chOff x="5128236" y="4944440"/>
              <a:chExt cx="2417052" cy="1650856"/>
            </a:xfrm>
          </p:grpSpPr>
          <p:pic>
            <p:nvPicPr>
              <p:cNvPr id="84" name="Image 8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936" y="4944440"/>
                <a:ext cx="1467352" cy="1408658"/>
              </a:xfrm>
              <a:prstGeom prst="rect">
                <a:avLst/>
              </a:prstGeom>
            </p:spPr>
          </p:pic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4281" y="5067961"/>
                <a:ext cx="1467352" cy="1408658"/>
              </a:xfrm>
              <a:prstGeom prst="rect">
                <a:avLst/>
              </a:prstGeom>
            </p:spPr>
          </p:pic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236" y="5186638"/>
                <a:ext cx="1467352" cy="1408658"/>
              </a:xfrm>
              <a:prstGeom prst="rect">
                <a:avLst/>
              </a:prstGeom>
            </p:spPr>
          </p:pic>
        </p:grpSp>
      </p:grpSp>
      <p:grpSp>
        <p:nvGrpSpPr>
          <p:cNvPr id="2" name="Groupe 1"/>
          <p:cNvGrpSpPr/>
          <p:nvPr/>
        </p:nvGrpSpPr>
        <p:grpSpPr>
          <a:xfrm>
            <a:off x="5726207" y="1772816"/>
            <a:ext cx="1819081" cy="1769962"/>
            <a:chOff x="6934875" y="4530368"/>
            <a:chExt cx="2482621" cy="2094913"/>
          </a:xfrm>
        </p:grpSpPr>
        <p:sp>
          <p:nvSpPr>
            <p:cNvPr id="89" name="ZoneTexte 88"/>
            <p:cNvSpPr txBox="1"/>
            <p:nvPr/>
          </p:nvSpPr>
          <p:spPr>
            <a:xfrm>
              <a:off x="7896288" y="4530368"/>
              <a:ext cx="491126" cy="365966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none" tIns="0" rtlCol="0">
              <a:spAutoFit/>
            </a:bodyPr>
            <a:lstStyle/>
            <a:p>
              <a:pPr algn="ctr"/>
              <a:r>
                <a:rPr lang="fr-FR" sz="1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</a:t>
              </a:r>
              <a:endParaRPr lang="fr-F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5" name="Rectangle à coins arrondis 94"/>
            <p:cNvSpPr/>
            <p:nvPr/>
          </p:nvSpPr>
          <p:spPr>
            <a:xfrm>
              <a:off x="6934875" y="4850860"/>
              <a:ext cx="2482621" cy="177442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8" name="Image 9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378" y="5728074"/>
              <a:ext cx="755777" cy="718593"/>
            </a:xfrm>
            <a:prstGeom prst="rect">
              <a:avLst/>
            </a:prstGeom>
          </p:spPr>
        </p:pic>
        <p:pic>
          <p:nvPicPr>
            <p:cNvPr id="103" name="Image 10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225" y="5868140"/>
              <a:ext cx="755777" cy="718593"/>
            </a:xfrm>
            <a:prstGeom prst="rect">
              <a:avLst/>
            </a:prstGeom>
          </p:spPr>
        </p:pic>
        <p:pic>
          <p:nvPicPr>
            <p:cNvPr id="105" name="Image 10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4266" y="5755142"/>
              <a:ext cx="755777" cy="718593"/>
            </a:xfrm>
            <a:prstGeom prst="rect">
              <a:avLst/>
            </a:prstGeom>
          </p:spPr>
        </p:pic>
        <p:pic>
          <p:nvPicPr>
            <p:cNvPr id="106" name="Imag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513" y="5893224"/>
              <a:ext cx="755777" cy="718593"/>
            </a:xfrm>
            <a:prstGeom prst="rect">
              <a:avLst/>
            </a:prstGeom>
          </p:spPr>
        </p:pic>
        <p:sp>
          <p:nvSpPr>
            <p:cNvPr id="107" name="Cylindre 106"/>
            <p:cNvSpPr/>
            <p:nvPr/>
          </p:nvSpPr>
          <p:spPr>
            <a:xfrm>
              <a:off x="7292736" y="4994060"/>
              <a:ext cx="418249" cy="458851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Cylindre 107"/>
            <p:cNvSpPr/>
            <p:nvPr/>
          </p:nvSpPr>
          <p:spPr>
            <a:xfrm>
              <a:off x="8012044" y="4995971"/>
              <a:ext cx="418249" cy="458851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Cylindre 108"/>
            <p:cNvSpPr/>
            <p:nvPr/>
          </p:nvSpPr>
          <p:spPr>
            <a:xfrm>
              <a:off x="8709612" y="4973234"/>
              <a:ext cx="418249" cy="458851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0" name="Image 10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584" y="5741537"/>
              <a:ext cx="755777" cy="718593"/>
            </a:xfrm>
            <a:prstGeom prst="rect">
              <a:avLst/>
            </a:prstGeom>
          </p:spPr>
        </p:pic>
        <p:pic>
          <p:nvPicPr>
            <p:cNvPr id="111" name="Image 1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431" y="5881603"/>
              <a:ext cx="755777" cy="718593"/>
            </a:xfrm>
            <a:prstGeom prst="rect">
              <a:avLst/>
            </a:prstGeom>
          </p:spPr>
        </p:pic>
        <p:pic>
          <p:nvPicPr>
            <p:cNvPr id="112" name="Image 1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472" y="5768606"/>
              <a:ext cx="755777" cy="718593"/>
            </a:xfrm>
            <a:prstGeom prst="rect">
              <a:avLst/>
            </a:prstGeom>
          </p:spPr>
        </p:pic>
        <p:pic>
          <p:nvPicPr>
            <p:cNvPr id="114" name="Image 1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719" y="5906688"/>
              <a:ext cx="755777" cy="718593"/>
            </a:xfrm>
            <a:prstGeom prst="rect">
              <a:avLst/>
            </a:prstGeom>
          </p:spPr>
        </p:pic>
        <p:cxnSp>
          <p:nvCxnSpPr>
            <p:cNvPr id="115" name="Connecteur droit avec flèche 114"/>
            <p:cNvCxnSpPr/>
            <p:nvPr/>
          </p:nvCxnSpPr>
          <p:spPr>
            <a:xfrm>
              <a:off x="7449700" y="552391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/>
            <p:cNvCxnSpPr/>
            <p:nvPr/>
          </p:nvCxnSpPr>
          <p:spPr>
            <a:xfrm>
              <a:off x="7745632" y="552391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/>
            <p:cNvCxnSpPr/>
            <p:nvPr/>
          </p:nvCxnSpPr>
          <p:spPr>
            <a:xfrm>
              <a:off x="8337497" y="552391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/>
            <p:cNvCxnSpPr/>
            <p:nvPr/>
          </p:nvCxnSpPr>
          <p:spPr>
            <a:xfrm>
              <a:off x="8041564" y="552391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/>
            <p:cNvCxnSpPr/>
            <p:nvPr/>
          </p:nvCxnSpPr>
          <p:spPr>
            <a:xfrm>
              <a:off x="8633429" y="552391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avec flèche 120"/>
            <p:cNvCxnSpPr/>
            <p:nvPr/>
          </p:nvCxnSpPr>
          <p:spPr>
            <a:xfrm>
              <a:off x="8929363" y="5523916"/>
              <a:ext cx="0" cy="2906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ZoneTexte 121"/>
          <p:cNvSpPr txBox="1"/>
          <p:nvPr/>
        </p:nvSpPr>
        <p:spPr>
          <a:xfrm>
            <a:off x="3773468" y="210126"/>
            <a:ext cx="985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Data input</a:t>
            </a:r>
          </a:p>
          <a:p>
            <a:r>
              <a:rPr lang="fr-FR" sz="1400" dirty="0" smtClean="0"/>
              <a:t>(</a:t>
            </a:r>
            <a:r>
              <a:rPr lang="fr-FR" sz="1400" dirty="0" err="1" smtClean="0"/>
              <a:t>small</a:t>
            </a:r>
            <a:r>
              <a:rPr lang="fr-FR" sz="1400" dirty="0" smtClean="0"/>
              <a:t> size)</a:t>
            </a:r>
            <a:endParaRPr lang="fr-FR" sz="1400" dirty="0"/>
          </a:p>
        </p:txBody>
      </p:sp>
      <p:sp>
        <p:nvSpPr>
          <p:cNvPr id="16" name="Flèche droite 15"/>
          <p:cNvSpPr/>
          <p:nvPr/>
        </p:nvSpPr>
        <p:spPr>
          <a:xfrm>
            <a:off x="4448944" y="3140968"/>
            <a:ext cx="1207455" cy="361085"/>
          </a:xfrm>
          <a:prstGeom prst="righ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9" name="Rectangle 18"/>
          <p:cNvSpPr/>
          <p:nvPr/>
        </p:nvSpPr>
        <p:spPr>
          <a:xfrm>
            <a:off x="4448944" y="3429000"/>
            <a:ext cx="1065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/>
              <a:t>Data </a:t>
            </a:r>
            <a:r>
              <a:rPr lang="fr-FR" sz="1400" dirty="0" smtClean="0"/>
              <a:t>output</a:t>
            </a:r>
          </a:p>
          <a:p>
            <a:pPr algn="ctr"/>
            <a:r>
              <a:rPr lang="fr-FR" sz="1400" dirty="0" smtClean="0"/>
              <a:t>(large size)</a:t>
            </a:r>
            <a:endParaRPr lang="fr-FR" sz="1400" dirty="0"/>
          </a:p>
        </p:txBody>
      </p:sp>
      <p:sp>
        <p:nvSpPr>
          <p:cNvPr id="123" name="Flèche droite 122"/>
          <p:cNvSpPr/>
          <p:nvPr/>
        </p:nvSpPr>
        <p:spPr>
          <a:xfrm flipH="1">
            <a:off x="4376936" y="2177878"/>
            <a:ext cx="1245199" cy="361085"/>
          </a:xfrm>
          <a:prstGeom prst="righ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24" name="Rectangle 123"/>
          <p:cNvSpPr/>
          <p:nvPr/>
        </p:nvSpPr>
        <p:spPr>
          <a:xfrm>
            <a:off x="4565274" y="2465910"/>
            <a:ext cx="963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 smtClean="0"/>
              <a:t>Data input</a:t>
            </a:r>
          </a:p>
          <a:p>
            <a:pPr algn="ctr"/>
            <a:r>
              <a:rPr lang="fr-FR" sz="1400" dirty="0" smtClean="0"/>
              <a:t>(large size)</a:t>
            </a:r>
          </a:p>
        </p:txBody>
      </p:sp>
      <p:grpSp>
        <p:nvGrpSpPr>
          <p:cNvPr id="126" name="Groupe 125"/>
          <p:cNvGrpSpPr/>
          <p:nvPr/>
        </p:nvGrpSpPr>
        <p:grpSpPr>
          <a:xfrm>
            <a:off x="1524142" y="3645024"/>
            <a:ext cx="693453" cy="616025"/>
            <a:chOff x="7979496" y="1124744"/>
            <a:chExt cx="2086072" cy="2084360"/>
          </a:xfrm>
        </p:grpSpPr>
        <p:pic>
          <p:nvPicPr>
            <p:cNvPr id="128" name="Picture 10" descr="C:\Documents and Settings\Paul\Local Settings\Temporary Internet Files\Content.IE5\GBOG5CS2\MC900431624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068" y="1124744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10" descr="C:\Documents and Settings\Paul\Local Settings\Temporary Internet Files\Content.IE5\GBOG5CS2\MC900431624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1500" y="1268287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10" descr="C:\Documents and Settings\Paul\Local Settings\Temporary Internet Files\Content.IE5\GBOG5CS2\MC900431624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9496" y="1494604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3" name="ZoneTexte 132"/>
          <p:cNvSpPr txBox="1"/>
          <p:nvPr/>
        </p:nvSpPr>
        <p:spPr>
          <a:xfrm>
            <a:off x="2231140" y="3761701"/>
            <a:ext cx="1065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Data output</a:t>
            </a:r>
          </a:p>
          <a:p>
            <a:r>
              <a:rPr lang="fr-FR" sz="1400" dirty="0" smtClean="0"/>
              <a:t>(</a:t>
            </a:r>
            <a:r>
              <a:rPr lang="fr-FR" sz="1400" dirty="0" err="1" smtClean="0"/>
              <a:t>small</a:t>
            </a:r>
            <a:r>
              <a:rPr lang="fr-FR" sz="1400" dirty="0" smtClean="0"/>
              <a:t> size)</a:t>
            </a:r>
            <a:endParaRPr lang="fr-FR" sz="1400" dirty="0"/>
          </a:p>
        </p:txBody>
      </p:sp>
      <p:sp>
        <p:nvSpPr>
          <p:cNvPr id="134" name="Virage 133"/>
          <p:cNvSpPr/>
          <p:nvPr/>
        </p:nvSpPr>
        <p:spPr>
          <a:xfrm rot="5400000">
            <a:off x="2642966" y="505864"/>
            <a:ext cx="1272101" cy="1800386"/>
          </a:xfrm>
          <a:prstGeom prst="bentArrow">
            <a:avLst>
              <a:gd name="adj1" fmla="val 13218"/>
              <a:gd name="adj2" fmla="val 12972"/>
              <a:gd name="adj3" fmla="val 20582"/>
              <a:gd name="adj4" fmla="val 4516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15" y="489056"/>
            <a:ext cx="1037643" cy="8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88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à coins arrondis 71"/>
          <p:cNvSpPr/>
          <p:nvPr/>
        </p:nvSpPr>
        <p:spPr>
          <a:xfrm>
            <a:off x="3644757" y="4977425"/>
            <a:ext cx="1409760" cy="16733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2" y="933817"/>
            <a:ext cx="368311" cy="62203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9148" y="1565025"/>
            <a:ext cx="1393351" cy="404039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fr-F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Utilisateur A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24" y="5995325"/>
            <a:ext cx="569324" cy="548532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26" y="6102243"/>
            <a:ext cx="569324" cy="548532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86" y="6015987"/>
            <a:ext cx="569324" cy="54853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87" y="6121391"/>
            <a:ext cx="569324" cy="548532"/>
          </a:xfrm>
          <a:prstGeom prst="rect">
            <a:avLst/>
          </a:prstGeom>
        </p:spPr>
      </p:pic>
      <p:sp>
        <p:nvSpPr>
          <p:cNvPr id="35" name="Cylindre 34"/>
          <p:cNvSpPr/>
          <p:nvPr/>
        </p:nvSpPr>
        <p:spPr>
          <a:xfrm>
            <a:off x="4078704" y="5270818"/>
            <a:ext cx="555819" cy="497819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4126374" y="5839483"/>
            <a:ext cx="0" cy="2218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349299" y="5839483"/>
            <a:ext cx="0" cy="2218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4572224" y="5839483"/>
            <a:ext cx="0" cy="2218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3754017" y="4848118"/>
            <a:ext cx="1181389" cy="274260"/>
          </a:xfrm>
          <a:prstGeom prst="round2Same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0" rtlCol="0">
            <a:spAutoFit/>
          </a:bodyPr>
          <a:lstStyle/>
          <a:p>
            <a:pPr algn="ctr"/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SE: </a:t>
            </a:r>
            <a:r>
              <a:rPr lang="fr-FR" sz="1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SE2.cea.fr</a:t>
            </a:r>
            <a:endParaRPr lang="fr-FR" sz="1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Rectangle à coins arrondis 72"/>
          <p:cNvSpPr/>
          <p:nvPr/>
        </p:nvSpPr>
        <p:spPr>
          <a:xfrm>
            <a:off x="5445213" y="4992318"/>
            <a:ext cx="1409760" cy="16733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pic>
        <p:nvPicPr>
          <p:cNvPr id="74" name="Image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80" y="6010218"/>
            <a:ext cx="569324" cy="548532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82" y="6117136"/>
            <a:ext cx="569324" cy="548532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42" y="6030880"/>
            <a:ext cx="569324" cy="548532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244" y="6136284"/>
            <a:ext cx="569324" cy="548532"/>
          </a:xfrm>
          <a:prstGeom prst="rect">
            <a:avLst/>
          </a:prstGeom>
        </p:spPr>
      </p:pic>
      <p:sp>
        <p:nvSpPr>
          <p:cNvPr id="78" name="Cylindre 77"/>
          <p:cNvSpPr/>
          <p:nvPr/>
        </p:nvSpPr>
        <p:spPr>
          <a:xfrm>
            <a:off x="5879161" y="5285711"/>
            <a:ext cx="555819" cy="497819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5926831" y="5854375"/>
            <a:ext cx="0" cy="2218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>
            <a:off x="6149755" y="5854375"/>
            <a:ext cx="0" cy="2218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>
            <a:off x="6372680" y="5854375"/>
            <a:ext cx="0" cy="2218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/>
          <p:cNvSpPr txBox="1"/>
          <p:nvPr/>
        </p:nvSpPr>
        <p:spPr>
          <a:xfrm>
            <a:off x="5451531" y="4863011"/>
            <a:ext cx="1387274" cy="274260"/>
          </a:xfrm>
          <a:prstGeom prst="round2Same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0" rtlCol="0">
            <a:spAutoFit/>
          </a:bodyPr>
          <a:lstStyle/>
          <a:p>
            <a:pPr algn="ctr"/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: </a:t>
            </a:r>
            <a:r>
              <a:rPr lang="fr-FR" sz="1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SE1.in2p3.fr</a:t>
            </a:r>
            <a:endParaRPr lang="fr-FR" sz="1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3" name="Picture 6" descr="C:\Documents and Settings\Paul\Local Settings\Temporary Internet Files\Content.IE5\X5J37636\MCj0432620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91" y="1057949"/>
            <a:ext cx="660323" cy="61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Connecteur droit avec flèche 83"/>
          <p:cNvCxnSpPr>
            <a:stCxn id="86" idx="1"/>
          </p:cNvCxnSpPr>
          <p:nvPr/>
        </p:nvCxnSpPr>
        <p:spPr>
          <a:xfrm flipH="1">
            <a:off x="1348065" y="1513507"/>
            <a:ext cx="2328596" cy="24481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1864999" y="1690057"/>
            <a:ext cx="1093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Stockage: </a:t>
            </a:r>
            <a:r>
              <a:rPr lang="fr-FR" sz="1600" i="1" dirty="0" smtClean="0"/>
              <a:t>‘fic.txt’</a:t>
            </a:r>
            <a:endParaRPr lang="fr-FR" sz="1600" i="1" dirty="0"/>
          </a:p>
        </p:txBody>
      </p:sp>
      <p:sp>
        <p:nvSpPr>
          <p:cNvPr id="87" name="Cylindre 86"/>
          <p:cNvSpPr/>
          <p:nvPr/>
        </p:nvSpPr>
        <p:spPr>
          <a:xfrm>
            <a:off x="3512840" y="1492238"/>
            <a:ext cx="3444285" cy="323290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88" name="ZoneTexte 87"/>
          <p:cNvSpPr txBox="1"/>
          <p:nvPr/>
        </p:nvSpPr>
        <p:spPr>
          <a:xfrm>
            <a:off x="4458746" y="1525587"/>
            <a:ext cx="135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/>
              <a:t>Catalogue</a:t>
            </a:r>
          </a:p>
          <a:p>
            <a:pPr algn="ctr"/>
            <a:r>
              <a:rPr lang="fr-FR" sz="1800" b="1" dirty="0" smtClean="0"/>
              <a:t>LFC</a:t>
            </a:r>
            <a:endParaRPr lang="fr-FR" sz="1800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1732989" y="1153684"/>
            <a:ext cx="678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fic.txt</a:t>
            </a:r>
            <a:endParaRPr lang="fr-FR" sz="1600" dirty="0"/>
          </a:p>
        </p:txBody>
      </p:sp>
      <p:pic>
        <p:nvPicPr>
          <p:cNvPr id="92" name="Picture 6" descr="C:\Documents and Settings\Paul\Local Settings\Temporary Internet Files\Content.IE5\X5J37636\MCj0432620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332" y="5490685"/>
            <a:ext cx="330162" cy="30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6" descr="C:\Documents and Settings\Paul\Local Settings\Temporary Internet Files\Content.IE5\X5J37636\MCj0432620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05" y="5490685"/>
            <a:ext cx="330162" cy="30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Ellipse 100"/>
          <p:cNvSpPr/>
          <p:nvPr/>
        </p:nvSpPr>
        <p:spPr>
          <a:xfrm>
            <a:off x="4885264" y="3065074"/>
            <a:ext cx="694740" cy="6596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400" dirty="0" smtClean="0"/>
              <a:t>GUID</a:t>
            </a:r>
            <a:endParaRPr lang="fr-FR" sz="1400" dirty="0"/>
          </a:p>
        </p:txBody>
      </p:sp>
      <p:sp>
        <p:nvSpPr>
          <p:cNvPr id="102" name="Ellipse 101"/>
          <p:cNvSpPr/>
          <p:nvPr/>
        </p:nvSpPr>
        <p:spPr>
          <a:xfrm>
            <a:off x="3940191" y="2563813"/>
            <a:ext cx="613258" cy="35095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400" dirty="0" smtClean="0"/>
              <a:t>LFN</a:t>
            </a:r>
            <a:endParaRPr lang="fr-FR" sz="1400" dirty="0"/>
          </a:p>
        </p:txBody>
      </p:sp>
      <p:sp>
        <p:nvSpPr>
          <p:cNvPr id="105" name="Ellipse 104"/>
          <p:cNvSpPr/>
          <p:nvPr/>
        </p:nvSpPr>
        <p:spPr>
          <a:xfrm>
            <a:off x="5911819" y="2563813"/>
            <a:ext cx="613258" cy="35095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400" dirty="0" smtClean="0"/>
              <a:t>LFN</a:t>
            </a:r>
            <a:endParaRPr lang="fr-FR" sz="1400" dirty="0"/>
          </a:p>
        </p:txBody>
      </p:sp>
      <p:sp>
        <p:nvSpPr>
          <p:cNvPr id="106" name="Ellipse 105"/>
          <p:cNvSpPr/>
          <p:nvPr/>
        </p:nvSpPr>
        <p:spPr>
          <a:xfrm>
            <a:off x="3967603" y="4014154"/>
            <a:ext cx="648000" cy="3509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400" dirty="0" smtClean="0"/>
              <a:t>SURL</a:t>
            </a:r>
            <a:endParaRPr lang="fr-FR" sz="1400" dirty="0"/>
          </a:p>
        </p:txBody>
      </p:sp>
      <p:sp>
        <p:nvSpPr>
          <p:cNvPr id="107" name="Ellipse 106"/>
          <p:cNvSpPr/>
          <p:nvPr/>
        </p:nvSpPr>
        <p:spPr>
          <a:xfrm>
            <a:off x="5877005" y="4014154"/>
            <a:ext cx="648000" cy="3509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400" dirty="0" smtClean="0"/>
              <a:t>SURL</a:t>
            </a:r>
            <a:endParaRPr lang="fr-FR" sz="1400" dirty="0"/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61" y="1057949"/>
            <a:ext cx="958221" cy="911115"/>
          </a:xfrm>
          <a:prstGeom prst="rect">
            <a:avLst/>
          </a:prstGeom>
        </p:spPr>
      </p:pic>
      <p:cxnSp>
        <p:nvCxnSpPr>
          <p:cNvPr id="109" name="Connecteur droit avec flèche 108"/>
          <p:cNvCxnSpPr>
            <a:stCxn id="101" idx="1"/>
            <a:endCxn id="102" idx="5"/>
          </p:cNvCxnSpPr>
          <p:nvPr/>
        </p:nvCxnSpPr>
        <p:spPr>
          <a:xfrm flipH="1" flipV="1">
            <a:off x="4463639" y="2863368"/>
            <a:ext cx="523367" cy="298302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1" idx="7"/>
            <a:endCxn id="105" idx="3"/>
          </p:cNvCxnSpPr>
          <p:nvPr/>
        </p:nvCxnSpPr>
        <p:spPr>
          <a:xfrm flipV="1">
            <a:off x="5478262" y="2863368"/>
            <a:ext cx="523367" cy="298302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>
            <a:stCxn id="107" idx="1"/>
            <a:endCxn id="101" idx="5"/>
          </p:cNvCxnSpPr>
          <p:nvPr/>
        </p:nvCxnSpPr>
        <p:spPr>
          <a:xfrm flipH="1" flipV="1">
            <a:off x="5478262" y="3628079"/>
            <a:ext cx="493640" cy="43747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>
            <a:stCxn id="106" idx="7"/>
            <a:endCxn id="101" idx="3"/>
          </p:cNvCxnSpPr>
          <p:nvPr/>
        </p:nvCxnSpPr>
        <p:spPr>
          <a:xfrm flipV="1">
            <a:off x="4520706" y="3628079"/>
            <a:ext cx="466300" cy="43747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ccolade ouvrante 120"/>
          <p:cNvSpPr/>
          <p:nvPr/>
        </p:nvSpPr>
        <p:spPr>
          <a:xfrm flipH="1">
            <a:off x="2974834" y="2348515"/>
            <a:ext cx="625067" cy="19651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4" name="Tableau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497710"/>
              </p:ext>
            </p:extLst>
          </p:nvPr>
        </p:nvGraphicFramePr>
        <p:xfrm>
          <a:off x="128464" y="2492896"/>
          <a:ext cx="3096344" cy="1731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334"/>
                <a:gridCol w="2957010"/>
              </a:tblGrid>
              <a:tr h="190500">
                <a:tc gridSpan="2">
                  <a:txBody>
                    <a:bodyPr/>
                    <a:lstStyle/>
                    <a:p>
                      <a:pPr marL="0" marR="0" indent="0" algn="l" defTabSz="95758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u="none" strike="noStrike" dirty="0" smtClean="0">
                          <a:effectLst/>
                        </a:rPr>
                        <a:t>GUID: 73fbfd89-23fc-408a-8030-001222169cd0</a:t>
                      </a:r>
                      <a:endParaRPr lang="fr-F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u="none" strike="noStrike" dirty="0" err="1">
                          <a:effectLst/>
                        </a:rPr>
                        <a:t>LFNs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/grid/biomed/files/fic1.txt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/</a:t>
                      </a:r>
                      <a:r>
                        <a:rPr lang="fr-FR" sz="1200" u="none" strike="noStrike" dirty="0" err="1">
                          <a:effectLst/>
                        </a:rPr>
                        <a:t>grid</a:t>
                      </a:r>
                      <a:r>
                        <a:rPr lang="fr-FR" sz="1200" u="none" strike="noStrike" dirty="0">
                          <a:effectLst/>
                        </a:rPr>
                        <a:t>/</a:t>
                      </a:r>
                      <a:r>
                        <a:rPr lang="fr-FR" sz="1200" u="none" strike="noStrike" dirty="0" err="1">
                          <a:effectLst/>
                        </a:rPr>
                        <a:t>biomed</a:t>
                      </a:r>
                      <a:r>
                        <a:rPr lang="fr-FR" sz="1200" u="none" strike="noStrike" dirty="0">
                          <a:effectLst/>
                        </a:rPr>
                        <a:t>/</a:t>
                      </a:r>
                      <a:r>
                        <a:rPr lang="fr-FR" sz="1200" u="none" strike="noStrike" dirty="0" err="1">
                          <a:effectLst/>
                        </a:rPr>
                        <a:t>generated</a:t>
                      </a:r>
                      <a:r>
                        <a:rPr lang="fr-FR" sz="1200" u="none" strike="noStrike" dirty="0">
                          <a:effectLst/>
                        </a:rPr>
                        <a:t>/</a:t>
                      </a:r>
                      <a:r>
                        <a:rPr lang="fr-FR" sz="1200" u="none" strike="noStrike" dirty="0" err="1">
                          <a:effectLst/>
                        </a:rPr>
                        <a:t>fileXXX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u="none" strike="noStrike" dirty="0" err="1" smtClean="0">
                          <a:effectLst/>
                        </a:rPr>
                        <a:t>SURLs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 err="1" smtClean="0">
                          <a:effectLst/>
                        </a:rPr>
                        <a:t>srm</a:t>
                      </a:r>
                      <a:r>
                        <a:rPr lang="fr-FR" sz="1200" u="none" strike="noStrike" dirty="0" smtClean="0">
                          <a:effectLst/>
                        </a:rPr>
                        <a:t>:/</a:t>
                      </a:r>
                      <a:r>
                        <a:rPr lang="fr-FR" sz="1200" u="none" strike="noStrike" dirty="0">
                          <a:effectLst/>
                        </a:rPr>
                        <a:t>SE2.cea.fr/</a:t>
                      </a:r>
                      <a:r>
                        <a:rPr lang="fr-FR" sz="1200" u="none" strike="noStrike" dirty="0" err="1">
                          <a:effectLst/>
                        </a:rPr>
                        <a:t>storage</a:t>
                      </a:r>
                      <a:r>
                        <a:rPr lang="fr-FR" sz="1200" u="none" strike="noStrike" dirty="0">
                          <a:effectLst/>
                        </a:rPr>
                        <a:t>/</a:t>
                      </a:r>
                      <a:r>
                        <a:rPr lang="fr-FR" sz="1200" u="none" strike="noStrike" dirty="0" err="1">
                          <a:effectLst/>
                        </a:rPr>
                        <a:t>biomed</a:t>
                      </a:r>
                      <a:r>
                        <a:rPr lang="fr-FR" sz="1200" u="none" strike="noStrike" dirty="0">
                          <a:effectLst/>
                        </a:rPr>
                        <a:t>/fic1.txt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 err="1" smtClean="0">
                          <a:effectLst/>
                        </a:rPr>
                        <a:t>srm</a:t>
                      </a:r>
                      <a:r>
                        <a:rPr lang="fr-FR" sz="1200" u="none" strike="noStrike" dirty="0" smtClean="0">
                          <a:effectLst/>
                        </a:rPr>
                        <a:t>:/</a:t>
                      </a:r>
                      <a:r>
                        <a:rPr lang="fr-FR" sz="1200" u="none" strike="noStrike" dirty="0">
                          <a:effectLst/>
                        </a:rPr>
                        <a:t>SE1.in2p3.fr/data/</a:t>
                      </a:r>
                      <a:r>
                        <a:rPr lang="fr-FR" sz="1200" u="none" strike="noStrike" dirty="0" err="1">
                          <a:effectLst/>
                        </a:rPr>
                        <a:t>biomed</a:t>
                      </a:r>
                      <a:r>
                        <a:rPr lang="fr-FR" sz="1200" u="none" strike="noStrike" dirty="0">
                          <a:effectLst/>
                        </a:rPr>
                        <a:t>/2010/fic1.txt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cxnSp>
        <p:nvCxnSpPr>
          <p:cNvPr id="126" name="Connecteur en arc 125"/>
          <p:cNvCxnSpPr>
            <a:stCxn id="106" idx="3"/>
            <a:endCxn id="92" idx="1"/>
          </p:cNvCxnSpPr>
          <p:nvPr/>
        </p:nvCxnSpPr>
        <p:spPr>
          <a:xfrm rot="5400000">
            <a:off x="3311721" y="4894320"/>
            <a:ext cx="1331390" cy="170168"/>
          </a:xfrm>
          <a:prstGeom prst="curvedConnector4">
            <a:avLst>
              <a:gd name="adj1" fmla="val 42271"/>
              <a:gd name="adj2" fmla="val 234338"/>
            </a:avLst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en arc 135"/>
          <p:cNvCxnSpPr>
            <a:stCxn id="107" idx="5"/>
            <a:endCxn id="94" idx="3"/>
          </p:cNvCxnSpPr>
          <p:nvPr/>
        </p:nvCxnSpPr>
        <p:spPr>
          <a:xfrm rot="16200000" flipH="1">
            <a:off x="5821092" y="4922724"/>
            <a:ext cx="1331390" cy="113359"/>
          </a:xfrm>
          <a:prstGeom prst="curvedConnector4">
            <a:avLst>
              <a:gd name="adj1" fmla="val 42271"/>
              <a:gd name="adj2" fmla="val 301660"/>
            </a:avLst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3576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755</Words>
  <Application>Microsoft Office PowerPoint</Application>
  <PresentationFormat>Format A4 (210 x 297 mm)</PresentationFormat>
  <Paragraphs>350</Paragraphs>
  <Slides>22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4" baseType="lpstr">
      <vt:lpstr>Thème Office</vt:lpstr>
      <vt:lpstr>Visio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pdevlieger</dc:creator>
  <cp:lastModifiedBy>lm</cp:lastModifiedBy>
  <cp:revision>112</cp:revision>
  <dcterms:created xsi:type="dcterms:W3CDTF">2010-09-10T08:14:45Z</dcterms:created>
  <dcterms:modified xsi:type="dcterms:W3CDTF">2011-02-28T16:33:38Z</dcterms:modified>
</cp:coreProperties>
</file>